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15"/>
  </p:notesMasterIdLst>
  <p:sldIdLst>
    <p:sldId id="263" r:id="rId2"/>
    <p:sldId id="892" r:id="rId3"/>
    <p:sldId id="900" r:id="rId4"/>
    <p:sldId id="896" r:id="rId5"/>
    <p:sldId id="903" r:id="rId6"/>
    <p:sldId id="904" r:id="rId7"/>
    <p:sldId id="908" r:id="rId8"/>
    <p:sldId id="960" r:id="rId9"/>
    <p:sldId id="961" r:id="rId10"/>
    <p:sldId id="962" r:id="rId11"/>
    <p:sldId id="909" r:id="rId12"/>
    <p:sldId id="963" r:id="rId13"/>
    <p:sldId id="894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pos="665" userDrawn="1">
          <p15:clr>
            <a:srgbClr val="A4A3A4"/>
          </p15:clr>
        </p15:guide>
        <p15:guide id="5" pos="7015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orient="horz" pos="913" userDrawn="1">
          <p15:clr>
            <a:srgbClr val="A4A3A4"/>
          </p15:clr>
        </p15:guide>
        <p15:guide id="8" orient="horz" pos="3974" userDrawn="1">
          <p15:clr>
            <a:srgbClr val="A4A3A4"/>
          </p15:clr>
        </p15:guide>
        <p15:guide id="9" pos="72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AC"/>
    <a:srgbClr val="5B9BD5"/>
    <a:srgbClr val="B493CD"/>
    <a:srgbClr val="81C7BD"/>
    <a:srgbClr val="A6A6A6"/>
    <a:srgbClr val="66A559"/>
    <a:srgbClr val="F8F8DB"/>
    <a:srgbClr val="4472C4"/>
    <a:srgbClr val="70AD47"/>
    <a:srgbClr val="A0C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4" autoAdjust="0"/>
    <p:restoredTop sz="94414" autoAdjust="0"/>
  </p:normalViewPr>
  <p:slideViewPr>
    <p:cSldViewPr snapToGrid="0" snapToObjects="1">
      <p:cViewPr>
        <p:scale>
          <a:sx n="60" d="100"/>
          <a:sy n="60" d="100"/>
        </p:scale>
        <p:origin x="42" y="162"/>
      </p:cViewPr>
      <p:guideLst>
        <p:guide orient="horz" pos="2183"/>
        <p:guide pos="3840"/>
        <p:guide orient="horz" pos="2704"/>
        <p:guide pos="665"/>
        <p:guide pos="7015"/>
        <p:guide pos="438"/>
        <p:guide orient="horz" pos="913"/>
        <p:guide orient="horz" pos="3974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 snapToGrid="0" snapToObjects="1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07699-DDF8-40AC-94ED-646291E09615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7B323-2453-4BD4-85E5-86B4F4674A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12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7B323-2453-4BD4-85E5-86B4F4674A4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38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7B323-2453-4BD4-85E5-86B4F4674A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58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789830" y="6377941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838200" y="6377941"/>
            <a:ext cx="2743200" cy="365125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7899701" y="6377941"/>
            <a:ext cx="2743200" cy="365125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042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122795" y="1844797"/>
            <a:ext cx="7200000" cy="1800000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22795" y="3707716"/>
            <a:ext cx="7200000" cy="504000"/>
          </a:xfrm>
        </p:spPr>
        <p:txBody>
          <a:bodyPr anchor="b" anchorCtr="0"/>
          <a:lstStyle>
            <a:lvl1pPr marL="0" indent="0" algn="r">
              <a:buNone/>
              <a:defRPr sz="24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8" name="直接箭头连接符 7"/>
          <p:cNvCxnSpPr/>
          <p:nvPr userDrawn="1"/>
        </p:nvCxnSpPr>
        <p:spPr>
          <a:xfrm>
            <a:off x="4149807" y="3687555"/>
            <a:ext cx="7920000" cy="0"/>
          </a:xfrm>
          <a:prstGeom prst="straightConnector1">
            <a:avLst/>
          </a:prstGeom>
          <a:ln w="44450">
            <a:solidFill>
              <a:srgbClr val="66A55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57" y="4936922"/>
            <a:ext cx="2864762" cy="5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1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122795" y="1844797"/>
            <a:ext cx="7200000" cy="1800000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rgbClr val="0062A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22795" y="3707716"/>
            <a:ext cx="7200000" cy="504000"/>
          </a:xfrm>
        </p:spPr>
        <p:txBody>
          <a:bodyPr anchor="b" anchorCtr="0"/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8" name="直接箭头连接符 7"/>
          <p:cNvCxnSpPr/>
          <p:nvPr userDrawn="1"/>
        </p:nvCxnSpPr>
        <p:spPr>
          <a:xfrm>
            <a:off x="4149807" y="3687555"/>
            <a:ext cx="7200000" cy="0"/>
          </a:xfrm>
          <a:prstGeom prst="straightConnector1">
            <a:avLst/>
          </a:prstGeom>
          <a:ln w="44450">
            <a:solidFill>
              <a:srgbClr val="66A55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10005604" y="5014985"/>
            <a:ext cx="0" cy="54000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113181" y="5076548"/>
            <a:ext cx="1572313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20XX</a:t>
            </a:r>
            <a:r>
              <a:rPr lang="zh-CN" altLang="en-US" dirty="0"/>
              <a:t>年</a:t>
            </a:r>
            <a:r>
              <a:rPr lang="en-US" altLang="zh-CN" dirty="0"/>
              <a:t>X</a:t>
            </a:r>
            <a:r>
              <a:rPr lang="zh-CN" altLang="en-US" dirty="0"/>
              <a:t>月</a:t>
            </a:r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81" y="5135535"/>
            <a:ext cx="2199143" cy="4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4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419100"/>
            <a:ext cx="2590800" cy="971550"/>
          </a:xfrm>
          <a:prstGeom prst="rect">
            <a:avLst/>
          </a:prstGeom>
          <a:solidFill>
            <a:srgbClr val="0062A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88" y="6513958"/>
            <a:ext cx="117163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9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330820"/>
            <a:ext cx="12192000" cy="740440"/>
          </a:xfrm>
          <a:prstGeom prst="rect">
            <a:avLst/>
          </a:prstGeom>
          <a:solidFill>
            <a:schemeClr val="tx1">
              <a:lumMod val="50000"/>
              <a:lumOff val="50000"/>
              <a:alpha val="8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1386840" cy="1071260"/>
          </a:xfrm>
          <a:prstGeom prst="rect">
            <a:avLst/>
          </a:prstGeom>
          <a:solidFill>
            <a:srgbClr val="0062A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prstClr val="white"/>
              </a:solidFill>
              <a:latin typeface="Noto Sans S Chinese Black" panose="020B0A00000000000000" pitchFamily="34" charset="-122"/>
              <a:ea typeface="Noto Sans S Chinese Black" panose="020B0A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0891" y="518095"/>
            <a:ext cx="8951262" cy="535531"/>
          </a:xfrm>
          <a:noFill/>
        </p:spPr>
        <p:txBody>
          <a:bodyPr wrap="square" rtlCol="0">
            <a:spAutoFit/>
          </a:bodyPr>
          <a:lstStyle>
            <a:lvl1pPr>
              <a:defRPr lang="zh-CN" altLang="en-US" sz="320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0"/>
          </p:nvPr>
        </p:nvSpPr>
        <p:spPr>
          <a:xfrm>
            <a:off x="0" y="156860"/>
            <a:ext cx="138684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endParaRPr lang="zh-CN" altLang="en-US" sz="1600" dirty="0">
              <a:latin typeface="Noto Sans S Chinese Black" panose="020B0A00000000000000" pitchFamily="34" charset="-122"/>
              <a:ea typeface="Noto Sans S Chinese Black" panose="020B0A00000000000000" pitchFamily="34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8066787" y="531125"/>
            <a:ext cx="3600000" cy="480131"/>
          </a:xfr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zh-CN" altLang="en-US" dirty="0">
                <a:solidFill>
                  <a:schemeClr val="bg1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defRPr>
            </a:lvl1pPr>
          </a:lstStyle>
          <a:p>
            <a:pPr marL="0" lvl="0"/>
            <a:r>
              <a:rPr lang="zh-CN" altLang="en-US" dirty="0"/>
              <a:t>二级标题</a:t>
            </a:r>
          </a:p>
        </p:txBody>
      </p:sp>
      <p:sp>
        <p:nvSpPr>
          <p:cNvPr id="17" name="内容占位符 2"/>
          <p:cNvSpPr>
            <a:spLocks noGrp="1"/>
          </p:cNvSpPr>
          <p:nvPr>
            <p:ph idx="1"/>
          </p:nvPr>
        </p:nvSpPr>
        <p:spPr>
          <a:xfrm>
            <a:off x="695325" y="1636943"/>
            <a:ext cx="10801350" cy="4351338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20000"/>
              </a:lnSpc>
              <a:def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20000"/>
              </a:lnSpc>
              <a:def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20000"/>
              </a:lnSpc>
              <a:def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20000"/>
              </a:lnSpc>
              <a:def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88" y="6513958"/>
            <a:ext cx="117163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3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330820"/>
            <a:ext cx="12192000" cy="740440"/>
          </a:xfrm>
          <a:prstGeom prst="rect">
            <a:avLst/>
          </a:prstGeom>
          <a:solidFill>
            <a:schemeClr val="tx1">
              <a:lumMod val="50000"/>
              <a:lumOff val="50000"/>
              <a:alpha val="8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1386840" cy="1071260"/>
          </a:xfrm>
          <a:prstGeom prst="rect">
            <a:avLst/>
          </a:prstGeom>
          <a:solidFill>
            <a:srgbClr val="0062A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prstClr val="white"/>
              </a:solidFill>
              <a:latin typeface="Noto Sans S Chinese Black" panose="020B0A00000000000000" pitchFamily="34" charset="-122"/>
              <a:ea typeface="Noto Sans S Chinese Black" panose="020B0A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0891" y="518095"/>
            <a:ext cx="8951262" cy="535531"/>
          </a:xfrm>
          <a:noFill/>
        </p:spPr>
        <p:txBody>
          <a:bodyPr wrap="square" rtlCol="0">
            <a:spAutoFit/>
          </a:bodyPr>
          <a:lstStyle>
            <a:lvl1pPr>
              <a:defRPr lang="zh-CN" altLang="en-US" sz="320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88" y="6513958"/>
            <a:ext cx="117163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9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-20638"/>
            <a:ext cx="12277727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084263"/>
            <a:ext cx="61722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/>
          <p:nvPr userDrawn="1">
            <p:custDataLst>
              <p:tags r:id="rId1"/>
            </p:custDataLst>
          </p:nvPr>
        </p:nvSpPr>
        <p:spPr>
          <a:xfrm>
            <a:off x="1" y="4211638"/>
            <a:ext cx="12188825" cy="122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Thank you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Q&amp;A</a:t>
            </a:r>
            <a:endParaRPr lang="en-US" sz="8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0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37032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666D1FF-06E2-4934-9E3A-966CF48A1068}" type="datetime1">
              <a:rPr lang="zh-CN" altLang="en-US" smtClean="0">
                <a:solidFill>
                  <a:prstClr val="white">
                    <a:lumMod val="50000"/>
                  </a:prstClr>
                </a:solidFill>
              </a:rPr>
              <a:pPr/>
              <a:t>2019/12/3</a:t>
            </a:fld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99701" y="6437032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prstClr val="white">
                    <a:lumMod val="50000"/>
                  </a:prstClr>
                </a:solidFill>
              </a:rPr>
              <a:t>Page</a:t>
            </a:r>
            <a:fld id="{21B87BE8-92EA-4B29-B07D-105658B9214A}" type="slidenum">
              <a:rPr lang="zh-CN" alt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2" name="Rectangle 60"/>
          <p:cNvSpPr>
            <a:spLocks noChangeArrowheads="1"/>
          </p:cNvSpPr>
          <p:nvPr userDrawn="1"/>
        </p:nvSpPr>
        <p:spPr bwMode="auto">
          <a:xfrm>
            <a:off x="12310128" y="3615087"/>
            <a:ext cx="1368000" cy="324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1425" tIns="45712" rIns="91425" bIns="45712" anchor="ctr">
            <a:spAutoFit/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3" name="Rectangle 62"/>
          <p:cNvSpPr>
            <a:spLocks noChangeArrowheads="1"/>
          </p:cNvSpPr>
          <p:nvPr userDrawn="1"/>
        </p:nvSpPr>
        <p:spPr bwMode="auto">
          <a:xfrm>
            <a:off x="12206100" y="2624244"/>
            <a:ext cx="2115671" cy="94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798" tIns="43900" rIns="87798" bIns="43900"/>
          <a:lstStyle/>
          <a:p>
            <a:pPr defTabSz="877888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配色参考方案：</a:t>
            </a:r>
          </a:p>
          <a:p>
            <a:pPr defTabSz="877888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建议同一页面内不超过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种颜色，以下是几组配色方案，同一页面内只选择一组使用。</a:t>
            </a: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Rectangle 22"/>
          <p:cNvSpPr>
            <a:spLocks noChangeArrowheads="1"/>
          </p:cNvSpPr>
          <p:nvPr userDrawn="1"/>
        </p:nvSpPr>
        <p:spPr bwMode="auto">
          <a:xfrm>
            <a:off x="12206100" y="15456"/>
            <a:ext cx="2244436" cy="264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798" tIns="43900" rIns="87798" bIns="43900"/>
          <a:lstStyle/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标题及正文字体均为微软雅黑</a:t>
            </a: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内页</a:t>
            </a: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一级标题：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44pt  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R0 G0 B0</a:t>
            </a: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二级标题：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32pt</a:t>
            </a: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R127 G127 B127</a:t>
            </a: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正文：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16-22pt</a:t>
            </a: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子目录 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(2-5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:18~24pt  </a:t>
            </a:r>
          </a:p>
          <a:p>
            <a:pPr defTabSz="877888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黑色</a:t>
            </a:r>
          </a:p>
        </p:txBody>
      </p:sp>
      <p:pic>
        <p:nvPicPr>
          <p:cNvPr id="67" name="图片 6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89" y="4136604"/>
            <a:ext cx="1080000" cy="338147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89" y="4515489"/>
            <a:ext cx="1080000" cy="337608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89" y="5273261"/>
            <a:ext cx="1080000" cy="33814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89" y="5652146"/>
            <a:ext cx="1080000" cy="336422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89" y="4893835"/>
            <a:ext cx="1080000" cy="338688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89" y="6029306"/>
            <a:ext cx="1080000" cy="338688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89" y="3757719"/>
            <a:ext cx="1080000" cy="338147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89" y="6408729"/>
            <a:ext cx="1080000" cy="3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63" r:id="rId2"/>
    <p:sldLayoutId id="2147483664" r:id="rId3"/>
    <p:sldLayoutId id="2147483665" r:id="rId4"/>
    <p:sldLayoutId id="2147483666" r:id="rId5"/>
    <p:sldLayoutId id="2147483685" r:id="rId6"/>
    <p:sldLayoutId id="2147483689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621024" y="1844797"/>
            <a:ext cx="8274795" cy="1800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Using OVS to </a:t>
            </a:r>
            <a:r>
              <a:rPr lang="en-US" altLang="zh-CN" dirty="0" smtClean="0"/>
              <a:t>Implement</a:t>
            </a:r>
            <a:br>
              <a:rPr lang="en-US" altLang="zh-CN" dirty="0" smtClean="0"/>
            </a:br>
            <a:r>
              <a:rPr lang="en-US" altLang="zh-CN" dirty="0" smtClean="0"/>
              <a:t>High </a:t>
            </a:r>
            <a:r>
              <a:rPr lang="en-US" altLang="zh-CN" dirty="0"/>
              <a:t>Performance NAT Gateway in Public Cloud Data Center</a:t>
            </a:r>
            <a:endParaRPr lang="zh-CN" altLang="en-US" b="1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4561707" y="3707716"/>
            <a:ext cx="7200000" cy="504000"/>
          </a:xfrm>
        </p:spPr>
        <p:txBody>
          <a:bodyPr/>
          <a:lstStyle/>
          <a:p>
            <a:r>
              <a:rPr lang="en-US" altLang="zh-CN" dirty="0" smtClean="0"/>
              <a:t>Yi Yang @ Inspur Cloud</a:t>
            </a:r>
            <a:endParaRPr lang="zh-CN" altLang="en-US" dirty="0"/>
          </a:p>
        </p:txBody>
      </p:sp>
      <p:sp>
        <p:nvSpPr>
          <p:cNvPr id="7" name="任意多边形 6"/>
          <p:cNvSpPr/>
          <p:nvPr/>
        </p:nvSpPr>
        <p:spPr>
          <a:xfrm>
            <a:off x="0" y="2279725"/>
            <a:ext cx="2134623" cy="2399852"/>
          </a:xfrm>
          <a:custGeom>
            <a:avLst/>
            <a:gdLst>
              <a:gd name="connsiteX0" fmla="*/ 0 w 2529840"/>
              <a:gd name="connsiteY0" fmla="*/ 541020 h 2171700"/>
              <a:gd name="connsiteX1" fmla="*/ 0 w 2529840"/>
              <a:gd name="connsiteY1" fmla="*/ 1638300 h 2171700"/>
              <a:gd name="connsiteX2" fmla="*/ 906780 w 2529840"/>
              <a:gd name="connsiteY2" fmla="*/ 2171700 h 2171700"/>
              <a:gd name="connsiteX3" fmla="*/ 2529840 w 2529840"/>
              <a:gd name="connsiteY3" fmla="*/ 1089660 h 2171700"/>
              <a:gd name="connsiteX4" fmla="*/ 899160 w 2529840"/>
              <a:gd name="connsiteY4" fmla="*/ 0 h 2171700"/>
              <a:gd name="connsiteX5" fmla="*/ 0 w 2529840"/>
              <a:gd name="connsiteY5" fmla="*/ 54102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9840" h="2171700">
                <a:moveTo>
                  <a:pt x="0" y="541020"/>
                </a:moveTo>
                <a:lnTo>
                  <a:pt x="0" y="1638300"/>
                </a:lnTo>
                <a:lnTo>
                  <a:pt x="906780" y="2171700"/>
                </a:lnTo>
                <a:lnTo>
                  <a:pt x="2529840" y="1089660"/>
                </a:lnTo>
                <a:lnTo>
                  <a:pt x="899160" y="0"/>
                </a:lnTo>
                <a:lnTo>
                  <a:pt x="0" y="54102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菱形 7"/>
          <p:cNvSpPr/>
          <p:nvPr/>
        </p:nvSpPr>
        <p:spPr>
          <a:xfrm>
            <a:off x="1585892" y="2523902"/>
            <a:ext cx="1097462" cy="955606"/>
          </a:xfrm>
          <a:prstGeom prst="diamond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/>
          <p:cNvSpPr/>
          <p:nvPr/>
        </p:nvSpPr>
        <p:spPr>
          <a:xfrm>
            <a:off x="1572445" y="3481913"/>
            <a:ext cx="1097462" cy="955606"/>
          </a:xfrm>
          <a:prstGeom prst="diamond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/>
          <p:cNvSpPr/>
          <p:nvPr/>
        </p:nvSpPr>
        <p:spPr>
          <a:xfrm>
            <a:off x="2121176" y="2717903"/>
            <a:ext cx="1768924" cy="1540276"/>
          </a:xfrm>
          <a:prstGeom prst="diamon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3535303" y="3470268"/>
            <a:ext cx="679113" cy="591332"/>
          </a:xfrm>
          <a:prstGeom prst="diamond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NAT gateway CLI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smtClean="0">
                <a:ea typeface="Noto Sans S Chinese Black" panose="020B0A00000000000000"/>
              </a:rPr>
              <a:t>9</a:t>
            </a:r>
            <a:endParaRPr lang="zh-CN" altLang="en-US" sz="4800" dirty="0">
              <a:ea typeface="Noto Sans S Chinese Black" panose="020B0A0000000000000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98500" y="1181100"/>
            <a:ext cx="10769600" cy="55861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bg1"/>
                </a:solidFill>
              </a:rPr>
              <a:t>Usage: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add|del|update|stat|monitor</a:t>
            </a:r>
            <a:r>
              <a:rPr lang="en-US" altLang="zh-CN" sz="1400" dirty="0" smtClean="0">
                <a:solidFill>
                  <a:schemeClr val="bg1"/>
                </a:solidFill>
              </a:rPr>
              <a:t> &lt;FIP&gt;[:&lt;FIP_PORT&gt;] &lt;EIP&gt;[:&lt;EIP_PORT]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nat|snat|qos|sqos</a:t>
            </a:r>
            <a:r>
              <a:rPr lang="en-US" altLang="zh-CN" sz="1400" dirty="0" smtClean="0">
                <a:solidFill>
                  <a:schemeClr val="bg1"/>
                </a:solidFill>
              </a:rPr>
              <a:t> &lt;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ratelimit</a:t>
            </a:r>
            <a:r>
              <a:rPr lang="en-US" altLang="zh-CN" sz="1400" dirty="0" smtClean="0">
                <a:solidFill>
                  <a:schemeClr val="bg1"/>
                </a:solidFill>
              </a:rPr>
              <a:t>&gt; &lt;name&gt;|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tcp|udp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add 192.168.200.101 117.73.1.87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nat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del 192.168.200.101 117.73.1.87 </a:t>
            </a:r>
            <a:r>
              <a:rPr lang="en-US" altLang="zh-CN" sz="1400" dirty="0" err="1">
                <a:solidFill>
                  <a:schemeClr val="bg1"/>
                </a:solidFill>
              </a:rPr>
              <a:t>nat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add 192.168.200.200/24 117.73.1.200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snat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del 192.168.200.200/24 117.73.1.200 </a:t>
            </a:r>
            <a:r>
              <a:rPr lang="en-US" altLang="zh-CN" sz="1400" dirty="0" err="1">
                <a:solidFill>
                  <a:schemeClr val="bg1"/>
                </a:solidFill>
              </a:rPr>
              <a:t>snat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add 0.0.0.0 117.73.1.200 </a:t>
            </a:r>
            <a:r>
              <a:rPr lang="en-US" altLang="zh-CN" sz="1400" dirty="0" err="1">
                <a:solidFill>
                  <a:schemeClr val="bg1"/>
                </a:solidFill>
              </a:rPr>
              <a:t>qos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del 0.0.0.0 117.73.1.200 </a:t>
            </a:r>
            <a:r>
              <a:rPr lang="en-US" altLang="zh-CN" sz="1400" dirty="0" err="1">
                <a:solidFill>
                  <a:schemeClr val="bg1"/>
                </a:solidFill>
              </a:rPr>
              <a:t>qos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update </a:t>
            </a:r>
            <a:r>
              <a:rPr lang="en-US" altLang="zh-CN" sz="1400" dirty="0" smtClean="0">
                <a:solidFill>
                  <a:schemeClr val="bg1"/>
                </a:solidFill>
              </a:rPr>
              <a:t>0.0.0.0 </a:t>
            </a:r>
            <a:r>
              <a:rPr lang="en-US" altLang="zh-CN" sz="1400" dirty="0">
                <a:solidFill>
                  <a:schemeClr val="bg1"/>
                </a:solidFill>
              </a:rPr>
              <a:t>117.73.1.200 </a:t>
            </a:r>
            <a:r>
              <a:rPr lang="en-US" altLang="zh-CN" sz="1400" dirty="0" err="1">
                <a:solidFill>
                  <a:schemeClr val="bg1"/>
                </a:solidFill>
              </a:rPr>
              <a:t>qos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add </a:t>
            </a:r>
            <a:r>
              <a:rPr lang="en-US" altLang="zh-CN" sz="1400" dirty="0" smtClean="0">
                <a:solidFill>
                  <a:schemeClr val="bg1"/>
                </a:solidFill>
              </a:rPr>
              <a:t>0.0.0.0 </a:t>
            </a:r>
            <a:r>
              <a:rPr lang="en-US" altLang="zh-CN" sz="1400" dirty="0">
                <a:solidFill>
                  <a:schemeClr val="bg1"/>
                </a:solidFill>
              </a:rPr>
              <a:t>117.73.1.200 </a:t>
            </a:r>
            <a:r>
              <a:rPr lang="en-US" altLang="zh-CN" sz="1400" dirty="0" err="1">
                <a:solidFill>
                  <a:schemeClr val="bg1"/>
                </a:solidFill>
              </a:rPr>
              <a:t>sqos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 &lt;name&gt;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del </a:t>
            </a:r>
            <a:r>
              <a:rPr lang="en-US" altLang="zh-CN" sz="1400" dirty="0" smtClean="0">
                <a:solidFill>
                  <a:schemeClr val="bg1"/>
                </a:solidFill>
              </a:rPr>
              <a:t>0.0.0.0 </a:t>
            </a:r>
            <a:r>
              <a:rPr lang="en-US" altLang="zh-CN" sz="1400" dirty="0">
                <a:solidFill>
                  <a:schemeClr val="bg1"/>
                </a:solidFill>
              </a:rPr>
              <a:t>117.73.1.200 </a:t>
            </a:r>
            <a:r>
              <a:rPr lang="en-US" altLang="zh-CN" sz="1400" dirty="0" err="1">
                <a:solidFill>
                  <a:schemeClr val="bg1"/>
                </a:solidFill>
              </a:rPr>
              <a:t>sqos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 &lt;name&gt;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update 0.0.0.0 0.0.0.0 </a:t>
            </a:r>
            <a:r>
              <a:rPr lang="en-US" altLang="zh-CN" sz="1400" dirty="0" err="1">
                <a:solidFill>
                  <a:schemeClr val="bg1"/>
                </a:solidFill>
              </a:rPr>
              <a:t>sqos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 &lt;name&gt;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stat </a:t>
            </a:r>
            <a:r>
              <a:rPr lang="en-US" altLang="zh-CN" sz="1400" dirty="0" smtClean="0">
                <a:solidFill>
                  <a:schemeClr val="bg1"/>
                </a:solidFill>
              </a:rPr>
              <a:t>0.0.0.0 </a:t>
            </a:r>
            <a:r>
              <a:rPr lang="en-US" altLang="zh-CN" sz="1400" dirty="0">
                <a:solidFill>
                  <a:schemeClr val="bg1"/>
                </a:solidFill>
              </a:rPr>
              <a:t>117.73.1.200 </a:t>
            </a:r>
            <a:r>
              <a:rPr lang="en-US" altLang="zh-CN" sz="1400" dirty="0" err="1">
                <a:solidFill>
                  <a:schemeClr val="bg1"/>
                </a:solidFill>
              </a:rPr>
              <a:t>qos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stat 0.0.0.0 0.0.0.0 </a:t>
            </a:r>
            <a:r>
              <a:rPr lang="en-US" altLang="zh-CN" sz="1400" dirty="0" err="1">
                <a:solidFill>
                  <a:schemeClr val="bg1"/>
                </a:solidFill>
              </a:rPr>
              <a:t>sqos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 &lt;name&gt;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monitor </a:t>
            </a:r>
            <a:r>
              <a:rPr lang="en-US" altLang="zh-CN" sz="1400" dirty="0" smtClean="0">
                <a:solidFill>
                  <a:schemeClr val="bg1"/>
                </a:solidFill>
              </a:rPr>
              <a:t>0.0.0.0 </a:t>
            </a:r>
            <a:r>
              <a:rPr lang="en-US" altLang="zh-CN" sz="1400" dirty="0">
                <a:solidFill>
                  <a:schemeClr val="bg1"/>
                </a:solidFill>
              </a:rPr>
              <a:t>117.73.1.200 </a:t>
            </a:r>
            <a:r>
              <a:rPr lang="en-US" altLang="zh-CN" sz="1400" dirty="0" err="1">
                <a:solidFill>
                  <a:schemeClr val="bg1"/>
                </a:solidFill>
              </a:rPr>
              <a:t>qos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monitor 0.0.0.0 0.0.0.0 </a:t>
            </a:r>
            <a:r>
              <a:rPr lang="en-US" altLang="zh-CN" sz="1400" dirty="0" err="1">
                <a:solidFill>
                  <a:schemeClr val="bg1"/>
                </a:solidFill>
              </a:rPr>
              <a:t>sqos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 &lt;name&gt;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add 192.168.200.200:&lt;</a:t>
            </a:r>
            <a:r>
              <a:rPr lang="en-US" altLang="zh-CN" sz="1400" dirty="0" err="1">
                <a:solidFill>
                  <a:schemeClr val="bg1"/>
                </a:solidFill>
              </a:rPr>
              <a:t>fip_port</a:t>
            </a:r>
            <a:r>
              <a:rPr lang="en-US" altLang="zh-CN" sz="1400" dirty="0">
                <a:solidFill>
                  <a:schemeClr val="bg1"/>
                </a:solidFill>
              </a:rPr>
              <a:t>&gt; 117.73.1.200:&lt;</a:t>
            </a:r>
            <a:r>
              <a:rPr lang="en-US" altLang="zh-CN" sz="1400" dirty="0" err="1">
                <a:solidFill>
                  <a:schemeClr val="bg1"/>
                </a:solidFill>
              </a:rPr>
              <a:t>eip_port</a:t>
            </a:r>
            <a:r>
              <a:rPr lang="en-US" altLang="zh-CN" sz="1400" dirty="0">
                <a:solidFill>
                  <a:schemeClr val="bg1"/>
                </a:solidFill>
              </a:rPr>
              <a:t>&gt;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dnat</a:t>
            </a:r>
            <a:r>
              <a:rPr lang="en-US" altLang="zh-CN" sz="1400" dirty="0" smtClean="0">
                <a:solidFill>
                  <a:schemeClr val="bg1"/>
                </a:solidFill>
              </a:rPr>
              <a:t> &lt;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 </a:t>
            </a:r>
            <a:r>
              <a:rPr lang="en-US" altLang="zh-CN" sz="1400" dirty="0" err="1">
                <a:solidFill>
                  <a:schemeClr val="bg1"/>
                </a:solidFill>
              </a:rPr>
              <a:t>tcp|udp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chemeClr val="bg1"/>
                </a:solidFill>
              </a:rPr>
              <a:t>eipadmin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del 192.168.200.200:&lt;</a:t>
            </a:r>
            <a:r>
              <a:rPr lang="en-US" altLang="zh-CN" sz="1400" dirty="0" err="1">
                <a:solidFill>
                  <a:schemeClr val="bg1"/>
                </a:solidFill>
              </a:rPr>
              <a:t>fip_port</a:t>
            </a:r>
            <a:r>
              <a:rPr lang="en-US" altLang="zh-CN" sz="1400" dirty="0">
                <a:solidFill>
                  <a:schemeClr val="bg1"/>
                </a:solidFill>
              </a:rPr>
              <a:t>&gt; 117.73.1.200:&lt;</a:t>
            </a:r>
            <a:r>
              <a:rPr lang="en-US" altLang="zh-CN" sz="1400" dirty="0" err="1">
                <a:solidFill>
                  <a:schemeClr val="bg1"/>
                </a:solidFill>
              </a:rPr>
              <a:t>eip_port</a:t>
            </a:r>
            <a:r>
              <a:rPr lang="en-US" altLang="zh-CN" sz="1400" dirty="0">
                <a:solidFill>
                  <a:schemeClr val="bg1"/>
                </a:solidFill>
              </a:rPr>
              <a:t>&gt; </a:t>
            </a:r>
            <a:r>
              <a:rPr lang="en-US" altLang="zh-CN" sz="1400" dirty="0" err="1">
                <a:solidFill>
                  <a:schemeClr val="bg1"/>
                </a:solidFill>
              </a:rPr>
              <a:t>dnat</a:t>
            </a:r>
            <a:r>
              <a:rPr lang="en-US" altLang="zh-CN" sz="1400" dirty="0">
                <a:solidFill>
                  <a:schemeClr val="bg1"/>
                </a:solidFill>
              </a:rPr>
              <a:t> &lt;</a:t>
            </a:r>
            <a:r>
              <a:rPr lang="en-US" altLang="zh-CN" sz="1400" dirty="0" err="1">
                <a:solidFill>
                  <a:schemeClr val="bg1"/>
                </a:solidFill>
              </a:rPr>
              <a:t>ratelimit</a:t>
            </a:r>
            <a:r>
              <a:rPr lang="en-US" altLang="zh-CN" sz="1400" dirty="0">
                <a:solidFill>
                  <a:schemeClr val="bg1"/>
                </a:solidFill>
              </a:rPr>
              <a:t>&gt; </a:t>
            </a:r>
            <a:r>
              <a:rPr lang="en-US" altLang="zh-CN" sz="1400" dirty="0" err="1">
                <a:solidFill>
                  <a:schemeClr val="bg1"/>
                </a:solidFill>
              </a:rPr>
              <a:t>tcp|udp</a:t>
            </a:r>
            <a:endParaRPr lang="en-US" altLang="zh-CN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NAT Gateway Demo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smtClean="0"/>
              <a:t>10</a:t>
            </a:r>
            <a:endParaRPr lang="zh-CN" altLang="en-US" sz="48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2019-12-04 10-45-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9788" y="1138987"/>
            <a:ext cx="9745435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Challenges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smtClean="0">
                <a:ea typeface="Noto Sans S Chinese Black" panose="020B0A00000000000000"/>
              </a:rPr>
              <a:t>11</a:t>
            </a:r>
            <a:endParaRPr lang="zh-CN" altLang="en-US" sz="4800" dirty="0">
              <a:ea typeface="Noto Sans S Chinese Black" panose="020B0A0000000000000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98500" y="1181100"/>
            <a:ext cx="1076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1:N SNAT, N EIPs are from 3 telecom carriers, not consecutive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Active </a:t>
            </a:r>
            <a:r>
              <a:rPr lang="en-US" altLang="zh-CN" sz="2400" dirty="0" err="1" smtClean="0"/>
              <a:t>active</a:t>
            </a:r>
            <a:r>
              <a:rPr lang="en-US" altLang="zh-CN" sz="2400" dirty="0" smtClean="0"/>
              <a:t> mode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Connection state synchronization: any existing connection will be broken when one NAT gateway transitions to slave state from master.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err="1" smtClean="0"/>
              <a:t>Conntrack</a:t>
            </a:r>
            <a:r>
              <a:rPr lang="en-US" altLang="zh-CN" sz="2400" dirty="0" smtClean="0"/>
              <a:t> state tables synchronization for active </a:t>
            </a:r>
            <a:r>
              <a:rPr lang="en-US" altLang="zh-CN" sz="2400" dirty="0" err="1" smtClean="0"/>
              <a:t>active</a:t>
            </a:r>
            <a:r>
              <a:rPr lang="en-US" altLang="zh-CN" sz="2400" dirty="0" smtClean="0"/>
              <a:t> mode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Load balancing for NAT gateways in active </a:t>
            </a:r>
            <a:r>
              <a:rPr lang="en-US" altLang="zh-CN" sz="2400" dirty="0" err="1" smtClean="0"/>
              <a:t>active</a:t>
            </a:r>
            <a:r>
              <a:rPr lang="en-US" altLang="zh-CN" sz="2400" dirty="0" smtClean="0"/>
              <a:t> mode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Horizontal Scalability: multiple NAT gateways in active and active mode and traffic can be evenly distributed into every NAT gateway, any NAT gateway node failure won’t impact on any current existing connection.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39570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0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Background</a:t>
            </a:r>
            <a:endParaRPr lang="zh-CN" altLang="en-US" dirty="0"/>
          </a:p>
        </p:txBody>
      </p:sp>
      <p:sp>
        <p:nvSpPr>
          <p:cNvPr id="7" name="文本占位符 12"/>
          <p:cNvSpPr txBox="1">
            <a:spLocks/>
          </p:cNvSpPr>
          <p:nvPr/>
        </p:nvSpPr>
        <p:spPr>
          <a:xfrm>
            <a:off x="0" y="156860"/>
            <a:ext cx="1386840" cy="914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 dirty="0" smtClean="0">
                <a:latin typeface="Noto Sans S Chinese Black" panose="020B0A00000000000000" pitchFamily="34" charset="-122"/>
                <a:ea typeface="Noto Sans S Chinese Black" panose="020B0A00000000000000" pitchFamily="34" charset="-122"/>
              </a:rPr>
              <a:t>1</a:t>
            </a:r>
            <a:endParaRPr lang="zh-CN" altLang="en-US" sz="1600" dirty="0">
              <a:latin typeface="Noto Sans S Chinese Black" panose="020B0A00000000000000" pitchFamily="34" charset="-122"/>
              <a:ea typeface="Noto Sans S Chinese Black" panose="020B0A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8500" y="1181100"/>
            <a:ext cx="1076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Inspur </a:t>
            </a:r>
            <a:r>
              <a:rPr lang="en-US" altLang="zh-CN" sz="2400" dirty="0" smtClean="0"/>
              <a:t>used firewalls from different vendors to implement NAT(including 1:1 NAT, SNAT, DNAT) and TC(traffic </a:t>
            </a:r>
            <a:r>
              <a:rPr lang="en-US" altLang="zh-CN" sz="2400" dirty="0" smtClean="0"/>
              <a:t>c</a:t>
            </a:r>
            <a:r>
              <a:rPr lang="en-US" altLang="zh-CN" sz="2400" dirty="0" smtClean="0"/>
              <a:t>ontrol/</a:t>
            </a:r>
            <a:r>
              <a:rPr lang="en-US" altLang="zh-CN" sz="2400" dirty="0" err="1" smtClean="0"/>
              <a:t>QoS</a:t>
            </a:r>
            <a:r>
              <a:rPr lang="en-US" altLang="zh-CN" sz="2400" dirty="0" smtClean="0"/>
              <a:t>)  and Traffic Statistics before</a:t>
            </a:r>
            <a:endParaRPr lang="en-US" altLang="zh-CN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Cloud Management Platform has to program backend to adapt to every kind </a:t>
            </a:r>
            <a:r>
              <a:rPr lang="en-US" altLang="zh-CN" sz="2400" dirty="0" smtClean="0"/>
              <a:t>of </a:t>
            </a:r>
            <a:r>
              <a:rPr lang="en-US" altLang="zh-CN" sz="2400" dirty="0" smtClean="0"/>
              <a:t>firewall, this is time-consuming, valueless and endless.</a:t>
            </a:r>
            <a:endParaRPr lang="en-US" altLang="zh-CN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Why not do it by ourselves? Some concerns (performance, stability, reliability, scalability, HA/Clustering)</a:t>
            </a:r>
            <a:endParaRPr lang="en-US" altLang="zh-CN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No existing </a:t>
            </a:r>
            <a:r>
              <a:rPr lang="en-US" altLang="zh-CN" sz="2400" dirty="0" err="1" smtClean="0"/>
              <a:t>opensource</a:t>
            </a:r>
            <a:r>
              <a:rPr lang="en-US" altLang="zh-CN" sz="2400" dirty="0" smtClean="0"/>
              <a:t> project does this.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OVS/OVS DPDK or Linux system itself can do this(total internet bandwidth is 3Gbps, 3 BGP lines, China Telecom, China Unicom, China Mobile)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24210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550891" y="518095"/>
            <a:ext cx="8951262" cy="535531"/>
          </a:xfrm>
        </p:spPr>
        <p:txBody>
          <a:bodyPr/>
          <a:lstStyle/>
          <a:p>
            <a:r>
              <a:rPr lang="en-US" altLang="zh-CN" dirty="0" smtClean="0"/>
              <a:t>Why do we choose OVS/OVS DPDK?</a:t>
            </a:r>
            <a:endParaRPr lang="zh-CN" altLang="en-US" dirty="0"/>
          </a:p>
        </p:txBody>
      </p:sp>
      <p:sp>
        <p:nvSpPr>
          <p:cNvPr id="7" name="文本占位符 12"/>
          <p:cNvSpPr txBox="1">
            <a:spLocks/>
          </p:cNvSpPr>
          <p:nvPr/>
        </p:nvSpPr>
        <p:spPr>
          <a:xfrm>
            <a:off x="0" y="156860"/>
            <a:ext cx="1386840" cy="914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 dirty="0" smtClean="0">
                <a:latin typeface="Noto Sans S Chinese Black" panose="020B0A00000000000000" pitchFamily="34" charset="-122"/>
                <a:ea typeface="Noto Sans S Chinese Black" panose="020B0A00000000000000" pitchFamily="34" charset="-122"/>
              </a:rPr>
              <a:t>2</a:t>
            </a:r>
            <a:endParaRPr lang="zh-CN" altLang="en-US" sz="1600" dirty="0">
              <a:latin typeface="Noto Sans S Chinese Black" panose="020B0A00000000000000" pitchFamily="34" charset="-122"/>
              <a:ea typeface="Noto Sans S Chinese Black" panose="020B0A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8500" y="1181100"/>
            <a:ext cx="1076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Actually Linux also can do these things: </a:t>
            </a:r>
            <a:r>
              <a:rPr lang="en-US" altLang="zh-CN" sz="2400" dirty="0" err="1" smtClean="0"/>
              <a:t>iptables</a:t>
            </a:r>
            <a:r>
              <a:rPr lang="en-US" altLang="zh-CN" sz="2400" dirty="0" smtClean="0"/>
              <a:t> for NAT, </a:t>
            </a:r>
            <a:r>
              <a:rPr lang="en-US" altLang="zh-CN" sz="2400" dirty="0" err="1" smtClean="0"/>
              <a:t>tc</a:t>
            </a:r>
            <a:r>
              <a:rPr lang="en-US" altLang="zh-CN" sz="2400" dirty="0" smtClean="0"/>
              <a:t> for traffic control and statistics</a:t>
            </a:r>
            <a:endParaRPr lang="en-US" altLang="zh-CN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But OVS is more flexible and more scalable, </a:t>
            </a:r>
            <a:r>
              <a:rPr lang="en-US" altLang="zh-CN" sz="2400" dirty="0" err="1" smtClean="0"/>
              <a:t>openflow</a:t>
            </a:r>
            <a:r>
              <a:rPr lang="en-US" altLang="zh-CN" sz="2400" dirty="0" smtClean="0"/>
              <a:t> can do all these things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To be important, </a:t>
            </a:r>
            <a:r>
              <a:rPr lang="en-US" altLang="zh-CN" sz="2400" dirty="0" err="1" smtClean="0"/>
              <a:t>userspace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conntrack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implementation in OVS </a:t>
            </a:r>
            <a:r>
              <a:rPr lang="en-US" altLang="zh-CN" sz="2400" dirty="0" smtClean="0"/>
              <a:t>DPDK should </a:t>
            </a:r>
            <a:r>
              <a:rPr lang="en-US" altLang="zh-CN" sz="2400" dirty="0" smtClean="0"/>
              <a:t>be able to maximize </a:t>
            </a:r>
            <a:r>
              <a:rPr lang="en-US" altLang="zh-CN" sz="2400" dirty="0"/>
              <a:t>NAT performance when total internet bandwidth increases later (Maybe &gt;= 10Gbps)</a:t>
            </a:r>
            <a:endParaRPr lang="en-US" altLang="zh-CN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meter action is much simpler than </a:t>
            </a:r>
            <a:r>
              <a:rPr lang="en-US" altLang="zh-CN" sz="2400" dirty="0" err="1" smtClean="0"/>
              <a:t>tc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qdisc</a:t>
            </a:r>
            <a:r>
              <a:rPr lang="en-US" altLang="zh-CN" sz="2400" dirty="0" smtClean="0"/>
              <a:t> &amp; </a:t>
            </a:r>
            <a:r>
              <a:rPr lang="en-US" altLang="zh-CN" sz="2400" dirty="0" err="1" smtClean="0"/>
              <a:t>f</a:t>
            </a:r>
            <a:r>
              <a:rPr lang="en-US" altLang="zh-CN" sz="2400" dirty="0" err="1" smtClean="0"/>
              <a:t>liter</a:t>
            </a:r>
            <a:r>
              <a:rPr lang="en-US" altLang="zh-CN" sz="2400" dirty="0" smtClean="0"/>
              <a:t> for traffic </a:t>
            </a:r>
            <a:r>
              <a:rPr lang="en-US" altLang="zh-CN" sz="2400" dirty="0" err="1" smtClean="0"/>
              <a:t>QoS</a:t>
            </a:r>
            <a:r>
              <a:rPr lang="en-US" altLang="zh-CN" sz="2400" dirty="0" smtClean="0"/>
              <a:t> 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30146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Deployment Topology (</a:t>
            </a:r>
            <a:r>
              <a:rPr lang="en-US" altLang="zh-CN" dirty="0" err="1" smtClean="0"/>
              <a:t>Baremetal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1538207" y="2490404"/>
            <a:ext cx="6051252" cy="3250181"/>
            <a:chOff x="998567" y="1172507"/>
            <a:chExt cx="6051252" cy="32501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8" t="16359" r="14135" b="16755"/>
            <a:stretch/>
          </p:blipFill>
          <p:spPr>
            <a:xfrm>
              <a:off x="998567" y="1287283"/>
              <a:ext cx="1020135" cy="72437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8" t="16359" r="14135" b="16755"/>
            <a:stretch/>
          </p:blipFill>
          <p:spPr>
            <a:xfrm>
              <a:off x="2402452" y="1298169"/>
              <a:ext cx="1020135" cy="724370"/>
            </a:xfrm>
            <a:prstGeom prst="rect">
              <a:avLst/>
            </a:prstGeom>
          </p:spPr>
        </p:pic>
        <p:cxnSp>
          <p:nvCxnSpPr>
            <p:cNvPr id="27" name="直接连接符 26"/>
            <p:cNvCxnSpPr>
              <a:stCxn id="25" idx="3"/>
              <a:endCxn id="26" idx="1"/>
            </p:cNvCxnSpPr>
            <p:nvPr/>
          </p:nvCxnSpPr>
          <p:spPr>
            <a:xfrm>
              <a:off x="2018702" y="1649468"/>
              <a:ext cx="383750" cy="10886"/>
            </a:xfrm>
            <a:prstGeom prst="line">
              <a:avLst/>
            </a:prstGeom>
            <a:ln w="1016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2191443" y="1568372"/>
              <a:ext cx="45719" cy="183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4652" y="2262831"/>
              <a:ext cx="662940" cy="90297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8172" y="2262831"/>
              <a:ext cx="662940" cy="902970"/>
            </a:xfrm>
            <a:prstGeom prst="rect">
              <a:avLst/>
            </a:prstGeom>
          </p:spPr>
        </p:pic>
        <p:cxnSp>
          <p:nvCxnSpPr>
            <p:cNvPr id="31" name="直接连接符 30"/>
            <p:cNvCxnSpPr>
              <a:stCxn id="29" idx="3"/>
              <a:endCxn id="30" idx="1"/>
            </p:cNvCxnSpPr>
            <p:nvPr/>
          </p:nvCxnSpPr>
          <p:spPr>
            <a:xfrm>
              <a:off x="2047592" y="2714316"/>
              <a:ext cx="330580" cy="0"/>
            </a:xfrm>
            <a:prstGeom prst="line">
              <a:avLst/>
            </a:prstGeom>
            <a:ln w="1016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2895330" y="2596074"/>
              <a:ext cx="57150" cy="2428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>
              <a:stCxn id="29" idx="0"/>
              <a:endCxn id="25" idx="2"/>
            </p:cNvCxnSpPr>
            <p:nvPr/>
          </p:nvCxnSpPr>
          <p:spPr>
            <a:xfrm flipH="1" flipV="1">
              <a:off x="1508635" y="2011653"/>
              <a:ext cx="207487" cy="251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stCxn id="29" idx="0"/>
              <a:endCxn id="26" idx="2"/>
            </p:cNvCxnSpPr>
            <p:nvPr/>
          </p:nvCxnSpPr>
          <p:spPr>
            <a:xfrm flipV="1">
              <a:off x="1716122" y="2022539"/>
              <a:ext cx="1196398" cy="240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stCxn id="30" idx="0"/>
              <a:endCxn id="25" idx="2"/>
            </p:cNvCxnSpPr>
            <p:nvPr/>
          </p:nvCxnSpPr>
          <p:spPr>
            <a:xfrm flipH="1" flipV="1">
              <a:off x="1508635" y="2011653"/>
              <a:ext cx="1201007" cy="251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stCxn id="30" idx="0"/>
              <a:endCxn id="26" idx="2"/>
            </p:cNvCxnSpPr>
            <p:nvPr/>
          </p:nvCxnSpPr>
          <p:spPr>
            <a:xfrm flipV="1">
              <a:off x="2709642" y="2022539"/>
              <a:ext cx="202878" cy="240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/>
            <p:cNvSpPr/>
            <p:nvPr/>
          </p:nvSpPr>
          <p:spPr>
            <a:xfrm>
              <a:off x="1511272" y="1172507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481715" y="1186660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187717" y="2613823"/>
              <a:ext cx="45719" cy="183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4632926" y="3651000"/>
              <a:ext cx="1117600" cy="77168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NAT Gateway</a:t>
              </a:r>
            </a:p>
            <a:p>
              <a:pPr algn="ctr"/>
              <a:r>
                <a:rPr lang="en-US" altLang="zh-CN" dirty="0" smtClean="0"/>
                <a:t>master</a:t>
              </a:r>
              <a:endParaRPr lang="zh-CN" altLang="en-US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5932219" y="3651000"/>
              <a:ext cx="1117600" cy="77168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NAT Gateway</a:t>
              </a:r>
            </a:p>
            <a:p>
              <a:pPr algn="ctr"/>
              <a:r>
                <a:rPr lang="en-US" altLang="zh-CN" dirty="0" smtClean="0"/>
                <a:t>slave</a:t>
              </a:r>
              <a:endParaRPr lang="zh-CN" altLang="en-US" dirty="0"/>
            </a:p>
          </p:txBody>
        </p:sp>
        <p:cxnSp>
          <p:nvCxnSpPr>
            <p:cNvPr id="43" name="直接连接符 42"/>
            <p:cNvCxnSpPr>
              <a:stCxn id="41" idx="0"/>
              <a:endCxn id="29" idx="2"/>
            </p:cNvCxnSpPr>
            <p:nvPr/>
          </p:nvCxnSpPr>
          <p:spPr>
            <a:xfrm flipH="1" flipV="1">
              <a:off x="1716122" y="3165801"/>
              <a:ext cx="3475604" cy="485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41" idx="0"/>
              <a:endCxn id="30" idx="2"/>
            </p:cNvCxnSpPr>
            <p:nvPr/>
          </p:nvCxnSpPr>
          <p:spPr>
            <a:xfrm flipH="1" flipV="1">
              <a:off x="2709642" y="3165801"/>
              <a:ext cx="2482084" cy="485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42" idx="0"/>
              <a:endCxn id="30" idx="2"/>
            </p:cNvCxnSpPr>
            <p:nvPr/>
          </p:nvCxnSpPr>
          <p:spPr>
            <a:xfrm flipH="1" flipV="1">
              <a:off x="2709642" y="3165801"/>
              <a:ext cx="3781377" cy="485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42" idx="0"/>
              <a:endCxn id="29" idx="2"/>
            </p:cNvCxnSpPr>
            <p:nvPr/>
          </p:nvCxnSpPr>
          <p:spPr>
            <a:xfrm flipH="1" flipV="1">
              <a:off x="1716122" y="3165801"/>
              <a:ext cx="4774897" cy="485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48"/>
            <p:cNvSpPr/>
            <p:nvPr/>
          </p:nvSpPr>
          <p:spPr>
            <a:xfrm>
              <a:off x="4247533" y="3498230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6" name="椭圆 55"/>
          <p:cNvSpPr/>
          <p:nvPr/>
        </p:nvSpPr>
        <p:spPr>
          <a:xfrm>
            <a:off x="5329316" y="477365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5" name="组合 1024"/>
          <p:cNvGrpSpPr/>
          <p:nvPr/>
        </p:nvGrpSpPr>
        <p:grpSpPr>
          <a:xfrm>
            <a:off x="628473" y="4996509"/>
            <a:ext cx="1898515" cy="1809026"/>
            <a:chOff x="433603" y="3737339"/>
            <a:chExt cx="1898515" cy="1809026"/>
          </a:xfrm>
        </p:grpSpPr>
        <p:pic>
          <p:nvPicPr>
            <p:cNvPr id="1026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t="33067" r="30070" b="33754"/>
            <a:stretch/>
          </p:blipFill>
          <p:spPr bwMode="auto">
            <a:xfrm>
              <a:off x="433603" y="3756645"/>
              <a:ext cx="851428" cy="4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t="33067" r="30070" b="33754"/>
            <a:stretch/>
          </p:blipFill>
          <p:spPr bwMode="auto">
            <a:xfrm>
              <a:off x="1480690" y="3737339"/>
              <a:ext cx="851428" cy="4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8" name="直接连接符 57"/>
            <p:cNvCxnSpPr/>
            <p:nvPr/>
          </p:nvCxnSpPr>
          <p:spPr>
            <a:xfrm>
              <a:off x="1195651" y="3959764"/>
              <a:ext cx="330580" cy="0"/>
            </a:xfrm>
            <a:prstGeom prst="line">
              <a:avLst/>
            </a:prstGeom>
            <a:ln w="1016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椭圆 58"/>
            <p:cNvSpPr/>
            <p:nvPr/>
          </p:nvSpPr>
          <p:spPr>
            <a:xfrm>
              <a:off x="1335776" y="3859271"/>
              <a:ext cx="45719" cy="183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8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94475" y="5276535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96975" y="5024205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84485" y="4771873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71995" y="4504552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接连接符 3"/>
            <p:cNvCxnSpPr>
              <a:stCxn id="62" idx="0"/>
              <a:endCxn id="1026" idx="2"/>
            </p:cNvCxnSpPr>
            <p:nvPr/>
          </p:nvCxnSpPr>
          <p:spPr>
            <a:xfrm flipH="1" flipV="1">
              <a:off x="859317" y="4200351"/>
              <a:ext cx="478560" cy="304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直接连接符 1023"/>
            <p:cNvCxnSpPr>
              <a:stCxn id="62" idx="0"/>
              <a:endCxn id="57" idx="2"/>
            </p:cNvCxnSpPr>
            <p:nvPr/>
          </p:nvCxnSpPr>
          <p:spPr>
            <a:xfrm flipV="1">
              <a:off x="1337877" y="4181045"/>
              <a:ext cx="568527" cy="323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椭圆 66"/>
            <p:cNvSpPr/>
            <p:nvPr/>
          </p:nvSpPr>
          <p:spPr>
            <a:xfrm>
              <a:off x="1177040" y="4398898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969433" y="4954039"/>
            <a:ext cx="1898515" cy="1809026"/>
            <a:chOff x="433603" y="3737339"/>
            <a:chExt cx="1898515" cy="1809026"/>
          </a:xfrm>
        </p:grpSpPr>
        <p:pic>
          <p:nvPicPr>
            <p:cNvPr id="70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t="33067" r="30070" b="33754"/>
            <a:stretch/>
          </p:blipFill>
          <p:spPr bwMode="auto">
            <a:xfrm>
              <a:off x="433603" y="3756645"/>
              <a:ext cx="851428" cy="4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t="33067" r="30070" b="33754"/>
            <a:stretch/>
          </p:blipFill>
          <p:spPr bwMode="auto">
            <a:xfrm>
              <a:off x="1480690" y="3737339"/>
              <a:ext cx="851428" cy="4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直接连接符 71"/>
            <p:cNvCxnSpPr/>
            <p:nvPr/>
          </p:nvCxnSpPr>
          <p:spPr>
            <a:xfrm>
              <a:off x="1195651" y="3959764"/>
              <a:ext cx="330580" cy="0"/>
            </a:xfrm>
            <a:prstGeom prst="line">
              <a:avLst/>
            </a:prstGeom>
            <a:ln w="1016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椭圆 72"/>
            <p:cNvSpPr/>
            <p:nvPr/>
          </p:nvSpPr>
          <p:spPr>
            <a:xfrm>
              <a:off x="1335776" y="3859271"/>
              <a:ext cx="45719" cy="183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4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94475" y="5276535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96975" y="5024205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84485" y="4771873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71995" y="4504552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8" name="直接连接符 77"/>
            <p:cNvCxnSpPr>
              <a:stCxn id="77" idx="0"/>
              <a:endCxn id="70" idx="2"/>
            </p:cNvCxnSpPr>
            <p:nvPr/>
          </p:nvCxnSpPr>
          <p:spPr>
            <a:xfrm flipH="1" flipV="1">
              <a:off x="859317" y="4200351"/>
              <a:ext cx="478560" cy="304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>
              <a:stCxn id="77" idx="0"/>
              <a:endCxn id="71" idx="2"/>
            </p:cNvCxnSpPr>
            <p:nvPr/>
          </p:nvCxnSpPr>
          <p:spPr>
            <a:xfrm flipV="1">
              <a:off x="1337877" y="4181045"/>
              <a:ext cx="568527" cy="323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椭圆 79"/>
            <p:cNvSpPr/>
            <p:nvPr/>
          </p:nvSpPr>
          <p:spPr>
            <a:xfrm>
              <a:off x="1177040" y="4398898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029" name="直接连接符 1028"/>
          <p:cNvCxnSpPr>
            <a:stCxn id="1026" idx="0"/>
            <a:endCxn id="29" idx="2"/>
          </p:cNvCxnSpPr>
          <p:nvPr/>
        </p:nvCxnSpPr>
        <p:spPr>
          <a:xfrm flipV="1">
            <a:off x="1054187" y="4483698"/>
            <a:ext cx="1201575" cy="53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直接连接符 1030"/>
          <p:cNvCxnSpPr>
            <a:stCxn id="1026" idx="0"/>
            <a:endCxn id="30" idx="2"/>
          </p:cNvCxnSpPr>
          <p:nvPr/>
        </p:nvCxnSpPr>
        <p:spPr>
          <a:xfrm flipV="1">
            <a:off x="1054187" y="4483698"/>
            <a:ext cx="2195095" cy="53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直接连接符 1032"/>
          <p:cNvCxnSpPr>
            <a:stCxn id="57" idx="0"/>
            <a:endCxn id="29" idx="2"/>
          </p:cNvCxnSpPr>
          <p:nvPr/>
        </p:nvCxnSpPr>
        <p:spPr>
          <a:xfrm flipV="1">
            <a:off x="2101274" y="4483698"/>
            <a:ext cx="154488" cy="512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直接连接符 1034"/>
          <p:cNvCxnSpPr>
            <a:stCxn id="57" idx="0"/>
            <a:endCxn id="30" idx="2"/>
          </p:cNvCxnSpPr>
          <p:nvPr/>
        </p:nvCxnSpPr>
        <p:spPr>
          <a:xfrm flipV="1">
            <a:off x="2101274" y="4483698"/>
            <a:ext cx="1148008" cy="512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椭圆 88"/>
          <p:cNvSpPr/>
          <p:nvPr/>
        </p:nvSpPr>
        <p:spPr>
          <a:xfrm>
            <a:off x="2031476" y="486359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1209520" y="486609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37" name="直接连接符 1036"/>
          <p:cNvCxnSpPr>
            <a:stCxn id="70" idx="0"/>
            <a:endCxn id="29" idx="2"/>
          </p:cNvCxnSpPr>
          <p:nvPr/>
        </p:nvCxnSpPr>
        <p:spPr>
          <a:xfrm flipH="1" flipV="1">
            <a:off x="2255762" y="4483698"/>
            <a:ext cx="1139385" cy="489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直接连接符 1038"/>
          <p:cNvCxnSpPr>
            <a:stCxn id="70" idx="0"/>
            <a:endCxn id="30" idx="2"/>
          </p:cNvCxnSpPr>
          <p:nvPr/>
        </p:nvCxnSpPr>
        <p:spPr>
          <a:xfrm flipH="1" flipV="1">
            <a:off x="3249282" y="4483698"/>
            <a:ext cx="145865" cy="489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直接连接符 1040"/>
          <p:cNvCxnSpPr>
            <a:stCxn id="71" idx="0"/>
            <a:endCxn id="29" idx="2"/>
          </p:cNvCxnSpPr>
          <p:nvPr/>
        </p:nvCxnSpPr>
        <p:spPr>
          <a:xfrm flipH="1" flipV="1">
            <a:off x="2255762" y="4483698"/>
            <a:ext cx="2186472" cy="47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直接连接符 1042"/>
          <p:cNvCxnSpPr>
            <a:stCxn id="71" idx="0"/>
            <a:endCxn id="30" idx="2"/>
          </p:cNvCxnSpPr>
          <p:nvPr/>
        </p:nvCxnSpPr>
        <p:spPr>
          <a:xfrm flipH="1" flipV="1">
            <a:off x="3249282" y="4483698"/>
            <a:ext cx="1192952" cy="47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云形 1043"/>
          <p:cNvSpPr/>
          <p:nvPr/>
        </p:nvSpPr>
        <p:spPr>
          <a:xfrm>
            <a:off x="6983126" y="1656701"/>
            <a:ext cx="1902208" cy="457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Internet</a:t>
            </a:r>
            <a:endParaRPr lang="zh-CN" altLang="en-US" dirty="0"/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88" y="1469621"/>
            <a:ext cx="662940" cy="902970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308" y="1469621"/>
            <a:ext cx="662940" cy="902970"/>
          </a:xfrm>
          <a:prstGeom prst="rect">
            <a:avLst/>
          </a:prstGeom>
        </p:spPr>
      </p:pic>
      <p:cxnSp>
        <p:nvCxnSpPr>
          <p:cNvPr id="102" name="直接连接符 101"/>
          <p:cNvCxnSpPr>
            <a:stCxn id="100" idx="3"/>
            <a:endCxn id="101" idx="1"/>
          </p:cNvCxnSpPr>
          <p:nvPr/>
        </p:nvCxnSpPr>
        <p:spPr>
          <a:xfrm>
            <a:off x="2589728" y="1921106"/>
            <a:ext cx="330580" cy="0"/>
          </a:xfrm>
          <a:prstGeom prst="line">
            <a:avLst/>
          </a:prstGeom>
          <a:ln w="1016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椭圆 102"/>
          <p:cNvSpPr/>
          <p:nvPr/>
        </p:nvSpPr>
        <p:spPr>
          <a:xfrm>
            <a:off x="2729853" y="1820613"/>
            <a:ext cx="45719" cy="183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46" name="直接连接符 1045"/>
          <p:cNvCxnSpPr>
            <a:stCxn id="25" idx="0"/>
            <a:endCxn id="100" idx="2"/>
          </p:cNvCxnSpPr>
          <p:nvPr/>
        </p:nvCxnSpPr>
        <p:spPr>
          <a:xfrm flipV="1">
            <a:off x="2048275" y="2372591"/>
            <a:ext cx="209983" cy="232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直接连接符 1047"/>
          <p:cNvCxnSpPr>
            <a:stCxn id="25" idx="0"/>
            <a:endCxn id="101" idx="2"/>
          </p:cNvCxnSpPr>
          <p:nvPr/>
        </p:nvCxnSpPr>
        <p:spPr>
          <a:xfrm flipV="1">
            <a:off x="2048275" y="2372591"/>
            <a:ext cx="1203503" cy="232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直接连接符 1049"/>
          <p:cNvCxnSpPr>
            <a:stCxn id="26" idx="0"/>
            <a:endCxn id="100" idx="2"/>
          </p:cNvCxnSpPr>
          <p:nvPr/>
        </p:nvCxnSpPr>
        <p:spPr>
          <a:xfrm flipH="1" flipV="1">
            <a:off x="2258258" y="2372591"/>
            <a:ext cx="1193902" cy="24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直接连接符 1051"/>
          <p:cNvCxnSpPr>
            <a:stCxn id="26" idx="0"/>
            <a:endCxn id="101" idx="2"/>
          </p:cNvCxnSpPr>
          <p:nvPr/>
        </p:nvCxnSpPr>
        <p:spPr>
          <a:xfrm flipH="1" flipV="1">
            <a:off x="3251778" y="2372591"/>
            <a:ext cx="200382" cy="24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椭圆 112"/>
          <p:cNvSpPr/>
          <p:nvPr/>
        </p:nvSpPr>
        <p:spPr>
          <a:xfrm>
            <a:off x="2158341" y="3497238"/>
            <a:ext cx="504000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/>
        </p:nvSpPr>
        <p:spPr>
          <a:xfrm>
            <a:off x="2925337" y="3499738"/>
            <a:ext cx="504000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4" name="Picture 6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556" y="1313217"/>
            <a:ext cx="624179" cy="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56" y="1705457"/>
            <a:ext cx="624179" cy="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6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36" y="2112688"/>
            <a:ext cx="624179" cy="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6" name="直接连接符 1055"/>
          <p:cNvCxnSpPr>
            <a:stCxn id="1054" idx="3"/>
            <a:endCxn id="1044" idx="2"/>
          </p:cNvCxnSpPr>
          <p:nvPr/>
        </p:nvCxnSpPr>
        <p:spPr>
          <a:xfrm>
            <a:off x="6515735" y="1497911"/>
            <a:ext cx="473291" cy="387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直接连接符 1057"/>
          <p:cNvCxnSpPr>
            <a:stCxn id="1044" idx="2"/>
            <a:endCxn id="116" idx="3"/>
          </p:cNvCxnSpPr>
          <p:nvPr/>
        </p:nvCxnSpPr>
        <p:spPr>
          <a:xfrm flipH="1">
            <a:off x="6518235" y="1885301"/>
            <a:ext cx="470791" cy="4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直接连接符 1059"/>
          <p:cNvCxnSpPr>
            <a:stCxn id="1044" idx="2"/>
            <a:endCxn id="117" idx="3"/>
          </p:cNvCxnSpPr>
          <p:nvPr/>
        </p:nvCxnSpPr>
        <p:spPr>
          <a:xfrm flipH="1">
            <a:off x="6550715" y="1885301"/>
            <a:ext cx="438311" cy="412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直接连接符 1061"/>
          <p:cNvCxnSpPr>
            <a:stCxn id="1054" idx="1"/>
            <a:endCxn id="101" idx="3"/>
          </p:cNvCxnSpPr>
          <p:nvPr/>
        </p:nvCxnSpPr>
        <p:spPr>
          <a:xfrm flipH="1">
            <a:off x="3583248" y="1497911"/>
            <a:ext cx="2308308" cy="423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直接连接符 1063"/>
          <p:cNvCxnSpPr>
            <a:stCxn id="1054" idx="1"/>
            <a:endCxn id="100" idx="0"/>
          </p:cNvCxnSpPr>
          <p:nvPr/>
        </p:nvCxnSpPr>
        <p:spPr>
          <a:xfrm flipH="1" flipV="1">
            <a:off x="2258258" y="1469621"/>
            <a:ext cx="3633298" cy="28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直接连接符 1065"/>
          <p:cNvCxnSpPr>
            <a:stCxn id="116" idx="1"/>
            <a:endCxn id="101" idx="3"/>
          </p:cNvCxnSpPr>
          <p:nvPr/>
        </p:nvCxnSpPr>
        <p:spPr>
          <a:xfrm flipH="1">
            <a:off x="3583248" y="1890151"/>
            <a:ext cx="2310808" cy="30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直接连接符 1067"/>
          <p:cNvCxnSpPr>
            <a:stCxn id="116" idx="1"/>
            <a:endCxn id="100" idx="0"/>
          </p:cNvCxnSpPr>
          <p:nvPr/>
        </p:nvCxnSpPr>
        <p:spPr>
          <a:xfrm flipH="1" flipV="1">
            <a:off x="2258258" y="1469621"/>
            <a:ext cx="3635798" cy="420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直接连接符 1069"/>
          <p:cNvCxnSpPr>
            <a:stCxn id="117" idx="1"/>
            <a:endCxn id="101" idx="3"/>
          </p:cNvCxnSpPr>
          <p:nvPr/>
        </p:nvCxnSpPr>
        <p:spPr>
          <a:xfrm flipH="1" flipV="1">
            <a:off x="3583248" y="1921106"/>
            <a:ext cx="2343288" cy="376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直接连接符 1071"/>
          <p:cNvCxnSpPr>
            <a:stCxn id="117" idx="1"/>
            <a:endCxn id="100" idx="0"/>
          </p:cNvCxnSpPr>
          <p:nvPr/>
        </p:nvCxnSpPr>
        <p:spPr>
          <a:xfrm flipH="1" flipV="1">
            <a:off x="2258258" y="1469621"/>
            <a:ext cx="3668278" cy="827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椭圆 135"/>
          <p:cNvSpPr/>
          <p:nvPr/>
        </p:nvSpPr>
        <p:spPr>
          <a:xfrm>
            <a:off x="5295666" y="2068213"/>
            <a:ext cx="7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/>
          <p:cNvSpPr/>
          <p:nvPr/>
        </p:nvSpPr>
        <p:spPr>
          <a:xfrm>
            <a:off x="5298166" y="1756975"/>
            <a:ext cx="7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/>
          <p:cNvSpPr/>
          <p:nvPr/>
        </p:nvSpPr>
        <p:spPr>
          <a:xfrm>
            <a:off x="5285676" y="1412598"/>
            <a:ext cx="7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3" name="文本框 1072"/>
          <p:cNvSpPr txBox="1"/>
          <p:nvPr/>
        </p:nvSpPr>
        <p:spPr>
          <a:xfrm>
            <a:off x="5467522" y="1024646"/>
            <a:ext cx="191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China Telecom</a:t>
            </a:r>
            <a:endParaRPr lang="zh-CN" altLang="en-US" dirty="0"/>
          </a:p>
        </p:txBody>
      </p:sp>
      <p:sp>
        <p:nvSpPr>
          <p:cNvPr id="140" name="文本框 139"/>
          <p:cNvSpPr txBox="1"/>
          <p:nvPr/>
        </p:nvSpPr>
        <p:spPr>
          <a:xfrm>
            <a:off x="5454082" y="1653527"/>
            <a:ext cx="191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China Unicom</a:t>
            </a:r>
            <a:endParaRPr lang="zh-CN" altLang="en-US" dirty="0"/>
          </a:p>
        </p:txBody>
      </p:sp>
      <p:sp>
        <p:nvSpPr>
          <p:cNvPr id="141" name="文本框 140"/>
          <p:cNvSpPr txBox="1"/>
          <p:nvPr/>
        </p:nvSpPr>
        <p:spPr>
          <a:xfrm>
            <a:off x="5558866" y="2374477"/>
            <a:ext cx="191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China Mobile</a:t>
            </a:r>
            <a:endParaRPr lang="zh-CN" altLang="en-US" dirty="0"/>
          </a:p>
        </p:txBody>
      </p:sp>
      <p:sp>
        <p:nvSpPr>
          <p:cNvPr id="1074" name="矩形 1073"/>
          <p:cNvSpPr/>
          <p:nvPr/>
        </p:nvSpPr>
        <p:spPr>
          <a:xfrm>
            <a:off x="224850" y="3580728"/>
            <a:ext cx="4673078" cy="3224807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b="1" dirty="0" err="1" smtClean="0">
                <a:solidFill>
                  <a:schemeClr val="tx1"/>
                </a:solidFill>
              </a:rPr>
              <a:t>Openstack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Infrastructure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075" name="矩形 1074"/>
          <p:cNvSpPr/>
          <p:nvPr/>
        </p:nvSpPr>
        <p:spPr>
          <a:xfrm>
            <a:off x="5161712" y="6258403"/>
            <a:ext cx="764824" cy="599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VM</a:t>
            </a:r>
            <a:endParaRPr lang="zh-CN" altLang="en-US" dirty="0"/>
          </a:p>
        </p:txBody>
      </p:sp>
      <p:cxnSp>
        <p:nvCxnSpPr>
          <p:cNvPr id="1077" name="直接连接符 1076"/>
          <p:cNvCxnSpPr>
            <a:stCxn id="76" idx="0"/>
          </p:cNvCxnSpPr>
          <p:nvPr/>
        </p:nvCxnSpPr>
        <p:spPr>
          <a:xfrm>
            <a:off x="3886197" y="5988573"/>
            <a:ext cx="1275515" cy="869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9" name="直接连接符 1078"/>
          <p:cNvCxnSpPr>
            <a:stCxn id="77" idx="2"/>
          </p:cNvCxnSpPr>
          <p:nvPr/>
        </p:nvCxnSpPr>
        <p:spPr>
          <a:xfrm>
            <a:off x="3873707" y="5991082"/>
            <a:ext cx="1298859" cy="29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文本框 1081"/>
          <p:cNvSpPr txBox="1"/>
          <p:nvPr/>
        </p:nvSpPr>
        <p:spPr>
          <a:xfrm>
            <a:off x="6985415" y="3499738"/>
            <a:ext cx="5141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VM accesses Internet: VMIP -&gt; FIP -&gt; EIP</a:t>
            </a:r>
          </a:p>
          <a:p>
            <a:endParaRPr lang="en-US" altLang="zh-CN" dirty="0"/>
          </a:p>
          <a:p>
            <a:r>
              <a:rPr lang="en-US" altLang="zh-CN" dirty="0" smtClean="0"/>
              <a:t>Internet Client accesses VM: EIP -&gt; FIP -&gt; VMIP</a:t>
            </a:r>
            <a:endParaRPr lang="zh-CN" altLang="en-US" dirty="0"/>
          </a:p>
        </p:txBody>
      </p:sp>
      <p:sp>
        <p:nvSpPr>
          <p:cNvPr id="151" name="椭圆 150"/>
          <p:cNvSpPr/>
          <p:nvPr/>
        </p:nvSpPr>
        <p:spPr>
          <a:xfrm>
            <a:off x="3068288" y="486609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/>
          <p:cNvSpPr/>
          <p:nvPr/>
        </p:nvSpPr>
        <p:spPr>
          <a:xfrm>
            <a:off x="4000174" y="486859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文本占位符 2"/>
          <p:cNvSpPr txBox="1">
            <a:spLocks/>
          </p:cNvSpPr>
          <p:nvPr/>
        </p:nvSpPr>
        <p:spPr>
          <a:xfrm>
            <a:off x="0" y="156860"/>
            <a:ext cx="138684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800" dirty="0" smtClean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rPr>
              <a:t>3</a:t>
            </a:r>
            <a:endParaRPr lang="zh-CN" altLang="en-US" sz="4800" dirty="0">
              <a:solidFill>
                <a:schemeClr val="bg1"/>
              </a:solidFill>
              <a:latin typeface="Noto Sans S Chinese Black" panose="020B0A00000000000000" pitchFamily="34" charset="-122"/>
              <a:ea typeface="Noto Sans S Chinese Black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4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224850" y="3599753"/>
            <a:ext cx="4673078" cy="320578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b="1" dirty="0" err="1" smtClean="0">
                <a:solidFill>
                  <a:schemeClr val="tx1"/>
                </a:solidFill>
              </a:rPr>
              <a:t>Openstack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Infrastructure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Deployment Topology </a:t>
            </a:r>
            <a:r>
              <a:rPr lang="en-US" altLang="zh-CN" dirty="0" smtClean="0"/>
              <a:t>(VM)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smtClean="0">
                <a:latin typeface="Noto Sans S Chinese Black" panose="020B0A00000000000000" pitchFamily="34" charset="-122"/>
                <a:ea typeface="Noto Sans S Chinese Black" panose="020B0A00000000000000" pitchFamily="34" charset="-122"/>
              </a:rPr>
              <a:t>4</a:t>
            </a:r>
            <a:endParaRPr lang="zh-CN" altLang="en-US" sz="4800" dirty="0">
              <a:latin typeface="Noto Sans S Chinese Black" panose="020B0A00000000000000" pitchFamily="34" charset="-122"/>
              <a:ea typeface="Noto Sans S Chinese Black" panose="020B0A00000000000000" pitchFamily="34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占位符 12"/>
          <p:cNvSpPr txBox="1">
            <a:spLocks/>
          </p:cNvSpPr>
          <p:nvPr/>
        </p:nvSpPr>
        <p:spPr>
          <a:xfrm>
            <a:off x="194870" y="1416030"/>
            <a:ext cx="1386840" cy="914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 dirty="0" smtClean="0">
                <a:latin typeface="Noto Sans S Chinese Black" panose="020B0A00000000000000" pitchFamily="34" charset="-122"/>
                <a:ea typeface="Noto Sans S Chinese Black" panose="020B0A00000000000000" pitchFamily="34" charset="-122"/>
              </a:rPr>
              <a:t>3</a:t>
            </a:r>
            <a:endParaRPr lang="zh-CN" altLang="en-US" sz="4800" dirty="0">
              <a:latin typeface="Noto Sans S Chinese Black" panose="020B0A00000000000000" pitchFamily="34" charset="-122"/>
              <a:ea typeface="Noto Sans S Chinese Black" panose="020B0A00000000000000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38207" y="2490404"/>
            <a:ext cx="2424020" cy="3789822"/>
            <a:chOff x="998567" y="1172507"/>
            <a:chExt cx="2424020" cy="37898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8" t="16359" r="14135" b="16755"/>
            <a:stretch/>
          </p:blipFill>
          <p:spPr>
            <a:xfrm>
              <a:off x="998567" y="1287283"/>
              <a:ext cx="1020135" cy="72437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8" t="16359" r="14135" b="16755"/>
            <a:stretch/>
          </p:blipFill>
          <p:spPr>
            <a:xfrm>
              <a:off x="2402452" y="1298169"/>
              <a:ext cx="1020135" cy="724370"/>
            </a:xfrm>
            <a:prstGeom prst="rect">
              <a:avLst/>
            </a:prstGeom>
          </p:spPr>
        </p:pic>
        <p:cxnSp>
          <p:nvCxnSpPr>
            <p:cNvPr id="11" name="直接连接符 10"/>
            <p:cNvCxnSpPr>
              <a:stCxn id="9" idx="3"/>
              <a:endCxn id="10" idx="1"/>
            </p:cNvCxnSpPr>
            <p:nvPr/>
          </p:nvCxnSpPr>
          <p:spPr>
            <a:xfrm>
              <a:off x="2018702" y="1649468"/>
              <a:ext cx="383750" cy="10886"/>
            </a:xfrm>
            <a:prstGeom prst="line">
              <a:avLst/>
            </a:prstGeom>
            <a:ln w="1016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2191443" y="1568372"/>
              <a:ext cx="45719" cy="183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4652" y="2262831"/>
              <a:ext cx="662940" cy="90297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8172" y="2262831"/>
              <a:ext cx="662940" cy="902970"/>
            </a:xfrm>
            <a:prstGeom prst="rect">
              <a:avLst/>
            </a:prstGeom>
          </p:spPr>
        </p:pic>
        <p:cxnSp>
          <p:nvCxnSpPr>
            <p:cNvPr id="15" name="直接连接符 14"/>
            <p:cNvCxnSpPr>
              <a:stCxn id="13" idx="3"/>
              <a:endCxn id="14" idx="1"/>
            </p:cNvCxnSpPr>
            <p:nvPr/>
          </p:nvCxnSpPr>
          <p:spPr>
            <a:xfrm>
              <a:off x="2047592" y="2714316"/>
              <a:ext cx="330580" cy="0"/>
            </a:xfrm>
            <a:prstGeom prst="line">
              <a:avLst/>
            </a:prstGeom>
            <a:ln w="1016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2895330" y="2596074"/>
              <a:ext cx="57150" cy="2428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/>
            <p:cNvCxnSpPr>
              <a:stCxn id="13" idx="0"/>
              <a:endCxn id="9" idx="2"/>
            </p:cNvCxnSpPr>
            <p:nvPr/>
          </p:nvCxnSpPr>
          <p:spPr>
            <a:xfrm flipH="1" flipV="1">
              <a:off x="1508635" y="2011653"/>
              <a:ext cx="207487" cy="251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13" idx="0"/>
              <a:endCxn id="10" idx="2"/>
            </p:cNvCxnSpPr>
            <p:nvPr/>
          </p:nvCxnSpPr>
          <p:spPr>
            <a:xfrm flipV="1">
              <a:off x="1716122" y="2022539"/>
              <a:ext cx="1196398" cy="240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14" idx="0"/>
              <a:endCxn id="9" idx="2"/>
            </p:cNvCxnSpPr>
            <p:nvPr/>
          </p:nvCxnSpPr>
          <p:spPr>
            <a:xfrm flipH="1" flipV="1">
              <a:off x="1508635" y="2011653"/>
              <a:ext cx="1201007" cy="251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>
              <a:stCxn id="14" idx="0"/>
              <a:endCxn id="10" idx="2"/>
            </p:cNvCxnSpPr>
            <p:nvPr/>
          </p:nvCxnSpPr>
          <p:spPr>
            <a:xfrm flipV="1">
              <a:off x="2709642" y="2022539"/>
              <a:ext cx="202878" cy="240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/>
            <p:cNvSpPr/>
            <p:nvPr/>
          </p:nvSpPr>
          <p:spPr>
            <a:xfrm>
              <a:off x="1511272" y="1172507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2481715" y="1186660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187717" y="2613823"/>
              <a:ext cx="45719" cy="183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724830" y="4190641"/>
              <a:ext cx="794951" cy="77168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NAT Gateway</a:t>
              </a:r>
            </a:p>
            <a:p>
              <a:pPr algn="ctr"/>
              <a:r>
                <a:rPr lang="en-US" altLang="zh-CN" sz="1200" dirty="0" smtClean="0"/>
                <a:t>Master</a:t>
              </a:r>
            </a:p>
            <a:p>
              <a:pPr algn="ctr"/>
              <a:r>
                <a:rPr lang="en-US" altLang="zh-CN" sz="1200" dirty="0" smtClean="0"/>
                <a:t>VM</a:t>
              </a:r>
              <a:endParaRPr lang="zh-CN" altLang="en-US" sz="1200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28473" y="4996509"/>
            <a:ext cx="1898515" cy="1809026"/>
            <a:chOff x="433603" y="3737339"/>
            <a:chExt cx="1898515" cy="1809026"/>
          </a:xfrm>
        </p:grpSpPr>
        <p:pic>
          <p:nvPicPr>
            <p:cNvPr id="33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t="33067" r="30070" b="33754"/>
            <a:stretch/>
          </p:blipFill>
          <p:spPr bwMode="auto">
            <a:xfrm>
              <a:off x="433603" y="3756645"/>
              <a:ext cx="851428" cy="4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t="33067" r="30070" b="33754"/>
            <a:stretch/>
          </p:blipFill>
          <p:spPr bwMode="auto">
            <a:xfrm>
              <a:off x="1480690" y="3737339"/>
              <a:ext cx="851428" cy="4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直接连接符 34"/>
            <p:cNvCxnSpPr/>
            <p:nvPr/>
          </p:nvCxnSpPr>
          <p:spPr>
            <a:xfrm>
              <a:off x="1195651" y="3959764"/>
              <a:ext cx="330580" cy="0"/>
            </a:xfrm>
            <a:prstGeom prst="line">
              <a:avLst/>
            </a:prstGeom>
            <a:ln w="1016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1335776" y="3859271"/>
              <a:ext cx="45719" cy="183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94475" y="5276535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96975" y="5024205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84485" y="4771873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71995" y="4504552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直接连接符 40"/>
            <p:cNvCxnSpPr>
              <a:stCxn id="40" idx="0"/>
              <a:endCxn id="33" idx="2"/>
            </p:cNvCxnSpPr>
            <p:nvPr/>
          </p:nvCxnSpPr>
          <p:spPr>
            <a:xfrm flipH="1" flipV="1">
              <a:off x="859317" y="4200351"/>
              <a:ext cx="478560" cy="304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>
              <a:stCxn id="40" idx="0"/>
              <a:endCxn id="34" idx="2"/>
            </p:cNvCxnSpPr>
            <p:nvPr/>
          </p:nvCxnSpPr>
          <p:spPr>
            <a:xfrm flipV="1">
              <a:off x="1337877" y="4181045"/>
              <a:ext cx="568527" cy="323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1177040" y="4398898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969433" y="4954039"/>
            <a:ext cx="1898515" cy="1809026"/>
            <a:chOff x="433603" y="3737339"/>
            <a:chExt cx="1898515" cy="1809026"/>
          </a:xfrm>
        </p:grpSpPr>
        <p:pic>
          <p:nvPicPr>
            <p:cNvPr id="45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t="33067" r="30070" b="33754"/>
            <a:stretch/>
          </p:blipFill>
          <p:spPr bwMode="auto">
            <a:xfrm>
              <a:off x="433603" y="3756645"/>
              <a:ext cx="851428" cy="4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t="33067" r="30070" b="33754"/>
            <a:stretch/>
          </p:blipFill>
          <p:spPr bwMode="auto">
            <a:xfrm>
              <a:off x="1480690" y="3737339"/>
              <a:ext cx="851428" cy="4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直接连接符 46"/>
            <p:cNvCxnSpPr/>
            <p:nvPr/>
          </p:nvCxnSpPr>
          <p:spPr>
            <a:xfrm>
              <a:off x="1195651" y="3959764"/>
              <a:ext cx="330580" cy="0"/>
            </a:xfrm>
            <a:prstGeom prst="line">
              <a:avLst/>
            </a:prstGeom>
            <a:ln w="1016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1335776" y="3859271"/>
              <a:ext cx="45719" cy="183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94475" y="5276535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96975" y="5024205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84485" y="4771873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Image result for serve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2" t="31919" r="9284" b="30056"/>
            <a:stretch/>
          </p:blipFill>
          <p:spPr bwMode="auto">
            <a:xfrm>
              <a:off x="771995" y="4504552"/>
              <a:ext cx="1131764" cy="26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" name="直接连接符 52"/>
            <p:cNvCxnSpPr>
              <a:stCxn id="52" idx="0"/>
              <a:endCxn id="45" idx="2"/>
            </p:cNvCxnSpPr>
            <p:nvPr/>
          </p:nvCxnSpPr>
          <p:spPr>
            <a:xfrm flipH="1" flipV="1">
              <a:off x="859317" y="4200351"/>
              <a:ext cx="478560" cy="304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>
              <a:stCxn id="52" idx="0"/>
              <a:endCxn id="46" idx="2"/>
            </p:cNvCxnSpPr>
            <p:nvPr/>
          </p:nvCxnSpPr>
          <p:spPr>
            <a:xfrm flipV="1">
              <a:off x="1337877" y="4181045"/>
              <a:ext cx="568527" cy="323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椭圆 54"/>
            <p:cNvSpPr/>
            <p:nvPr/>
          </p:nvSpPr>
          <p:spPr>
            <a:xfrm>
              <a:off x="1177040" y="4398898"/>
              <a:ext cx="374539" cy="508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6" name="直接连接符 55"/>
          <p:cNvCxnSpPr>
            <a:stCxn id="33" idx="0"/>
            <a:endCxn id="13" idx="2"/>
          </p:cNvCxnSpPr>
          <p:nvPr/>
        </p:nvCxnSpPr>
        <p:spPr>
          <a:xfrm flipV="1">
            <a:off x="1054187" y="4483698"/>
            <a:ext cx="1201575" cy="53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33" idx="0"/>
            <a:endCxn id="14" idx="2"/>
          </p:cNvCxnSpPr>
          <p:nvPr/>
        </p:nvCxnSpPr>
        <p:spPr>
          <a:xfrm flipV="1">
            <a:off x="1054187" y="4483698"/>
            <a:ext cx="2195095" cy="53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34" idx="0"/>
            <a:endCxn id="13" idx="2"/>
          </p:cNvCxnSpPr>
          <p:nvPr/>
        </p:nvCxnSpPr>
        <p:spPr>
          <a:xfrm flipV="1">
            <a:off x="2101274" y="4483698"/>
            <a:ext cx="154488" cy="512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34" idx="0"/>
            <a:endCxn id="14" idx="2"/>
          </p:cNvCxnSpPr>
          <p:nvPr/>
        </p:nvCxnSpPr>
        <p:spPr>
          <a:xfrm flipV="1">
            <a:off x="2101274" y="4483698"/>
            <a:ext cx="1148008" cy="512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/>
          <p:cNvSpPr/>
          <p:nvPr/>
        </p:nvSpPr>
        <p:spPr>
          <a:xfrm>
            <a:off x="2031476" y="486359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1194530" y="486609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/>
          <p:cNvCxnSpPr>
            <a:stCxn id="45" idx="0"/>
            <a:endCxn id="13" idx="2"/>
          </p:cNvCxnSpPr>
          <p:nvPr/>
        </p:nvCxnSpPr>
        <p:spPr>
          <a:xfrm flipH="1" flipV="1">
            <a:off x="2255762" y="4483698"/>
            <a:ext cx="1139385" cy="489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>
            <a:stCxn id="45" idx="0"/>
            <a:endCxn id="14" idx="2"/>
          </p:cNvCxnSpPr>
          <p:nvPr/>
        </p:nvCxnSpPr>
        <p:spPr>
          <a:xfrm flipH="1" flipV="1">
            <a:off x="3249282" y="4483698"/>
            <a:ext cx="145865" cy="489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stCxn id="46" idx="0"/>
            <a:endCxn id="13" idx="2"/>
          </p:cNvCxnSpPr>
          <p:nvPr/>
        </p:nvCxnSpPr>
        <p:spPr>
          <a:xfrm flipH="1" flipV="1">
            <a:off x="2255762" y="4483698"/>
            <a:ext cx="2186472" cy="47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stCxn id="46" idx="0"/>
            <a:endCxn id="14" idx="2"/>
          </p:cNvCxnSpPr>
          <p:nvPr/>
        </p:nvCxnSpPr>
        <p:spPr>
          <a:xfrm flipH="1" flipV="1">
            <a:off x="3249282" y="4483698"/>
            <a:ext cx="1192952" cy="47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云形 65"/>
          <p:cNvSpPr/>
          <p:nvPr/>
        </p:nvSpPr>
        <p:spPr>
          <a:xfrm>
            <a:off x="6983126" y="1688785"/>
            <a:ext cx="1902208" cy="457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Internet</a:t>
            </a:r>
            <a:endParaRPr lang="zh-CN" altLang="en-US" dirty="0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88" y="1469621"/>
            <a:ext cx="662940" cy="90297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308" y="1469621"/>
            <a:ext cx="662940" cy="902970"/>
          </a:xfrm>
          <a:prstGeom prst="rect">
            <a:avLst/>
          </a:prstGeom>
        </p:spPr>
      </p:pic>
      <p:cxnSp>
        <p:nvCxnSpPr>
          <p:cNvPr id="69" name="直接连接符 68"/>
          <p:cNvCxnSpPr>
            <a:stCxn id="67" idx="3"/>
            <a:endCxn id="68" idx="1"/>
          </p:cNvCxnSpPr>
          <p:nvPr/>
        </p:nvCxnSpPr>
        <p:spPr>
          <a:xfrm>
            <a:off x="2589728" y="1921106"/>
            <a:ext cx="330580" cy="0"/>
          </a:xfrm>
          <a:prstGeom prst="line">
            <a:avLst/>
          </a:prstGeom>
          <a:ln w="1016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椭圆 69"/>
          <p:cNvSpPr/>
          <p:nvPr/>
        </p:nvSpPr>
        <p:spPr>
          <a:xfrm>
            <a:off x="2729853" y="1820613"/>
            <a:ext cx="45719" cy="183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/>
          <p:cNvCxnSpPr>
            <a:stCxn id="9" idx="0"/>
            <a:endCxn id="67" idx="2"/>
          </p:cNvCxnSpPr>
          <p:nvPr/>
        </p:nvCxnSpPr>
        <p:spPr>
          <a:xfrm flipV="1">
            <a:off x="2048275" y="2372591"/>
            <a:ext cx="209983" cy="232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>
            <a:stCxn id="9" idx="0"/>
            <a:endCxn id="68" idx="2"/>
          </p:cNvCxnSpPr>
          <p:nvPr/>
        </p:nvCxnSpPr>
        <p:spPr>
          <a:xfrm flipV="1">
            <a:off x="2048275" y="2372591"/>
            <a:ext cx="1203503" cy="232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stCxn id="10" idx="0"/>
            <a:endCxn id="67" idx="2"/>
          </p:cNvCxnSpPr>
          <p:nvPr/>
        </p:nvCxnSpPr>
        <p:spPr>
          <a:xfrm flipH="1" flipV="1">
            <a:off x="2258258" y="2372591"/>
            <a:ext cx="1193902" cy="24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10" idx="0"/>
            <a:endCxn id="68" idx="2"/>
          </p:cNvCxnSpPr>
          <p:nvPr/>
        </p:nvCxnSpPr>
        <p:spPr>
          <a:xfrm flipH="1" flipV="1">
            <a:off x="3251778" y="2372591"/>
            <a:ext cx="200382" cy="24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/>
          <p:cNvSpPr/>
          <p:nvPr/>
        </p:nvSpPr>
        <p:spPr>
          <a:xfrm>
            <a:off x="2158341" y="3497238"/>
            <a:ext cx="504000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2925337" y="3499738"/>
            <a:ext cx="504000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Picture 6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556" y="1345301"/>
            <a:ext cx="624179" cy="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56" y="1737541"/>
            <a:ext cx="624179" cy="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36" y="2144772"/>
            <a:ext cx="624179" cy="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直接连接符 79"/>
          <p:cNvCxnSpPr>
            <a:stCxn id="77" idx="3"/>
            <a:endCxn id="66" idx="2"/>
          </p:cNvCxnSpPr>
          <p:nvPr/>
        </p:nvCxnSpPr>
        <p:spPr>
          <a:xfrm>
            <a:off x="6515735" y="1529995"/>
            <a:ext cx="473291" cy="387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>
            <a:stCxn id="66" idx="2"/>
            <a:endCxn id="78" idx="3"/>
          </p:cNvCxnSpPr>
          <p:nvPr/>
        </p:nvCxnSpPr>
        <p:spPr>
          <a:xfrm flipH="1">
            <a:off x="6518235" y="1917385"/>
            <a:ext cx="470791" cy="4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stCxn id="66" idx="2"/>
            <a:endCxn id="79" idx="3"/>
          </p:cNvCxnSpPr>
          <p:nvPr/>
        </p:nvCxnSpPr>
        <p:spPr>
          <a:xfrm flipH="1">
            <a:off x="6550715" y="1917385"/>
            <a:ext cx="438311" cy="412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>
            <a:stCxn id="77" idx="1"/>
            <a:endCxn id="68" idx="3"/>
          </p:cNvCxnSpPr>
          <p:nvPr/>
        </p:nvCxnSpPr>
        <p:spPr>
          <a:xfrm flipH="1">
            <a:off x="3583248" y="1529995"/>
            <a:ext cx="2308308" cy="391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77" idx="1"/>
            <a:endCxn id="67" idx="0"/>
          </p:cNvCxnSpPr>
          <p:nvPr/>
        </p:nvCxnSpPr>
        <p:spPr>
          <a:xfrm flipH="1" flipV="1">
            <a:off x="2258258" y="1469621"/>
            <a:ext cx="3633298" cy="60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stCxn id="78" idx="1"/>
            <a:endCxn id="68" idx="3"/>
          </p:cNvCxnSpPr>
          <p:nvPr/>
        </p:nvCxnSpPr>
        <p:spPr>
          <a:xfrm flipH="1" flipV="1">
            <a:off x="3583248" y="1921106"/>
            <a:ext cx="2310808" cy="1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stCxn id="78" idx="1"/>
            <a:endCxn id="67" idx="0"/>
          </p:cNvCxnSpPr>
          <p:nvPr/>
        </p:nvCxnSpPr>
        <p:spPr>
          <a:xfrm flipH="1" flipV="1">
            <a:off x="2258258" y="1469621"/>
            <a:ext cx="3635798" cy="452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stCxn id="79" idx="1"/>
            <a:endCxn id="68" idx="3"/>
          </p:cNvCxnSpPr>
          <p:nvPr/>
        </p:nvCxnSpPr>
        <p:spPr>
          <a:xfrm flipH="1" flipV="1">
            <a:off x="3583248" y="1921106"/>
            <a:ext cx="2343288" cy="40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>
            <a:stCxn id="79" idx="1"/>
            <a:endCxn id="67" idx="0"/>
          </p:cNvCxnSpPr>
          <p:nvPr/>
        </p:nvCxnSpPr>
        <p:spPr>
          <a:xfrm flipH="1" flipV="1">
            <a:off x="2258258" y="1469621"/>
            <a:ext cx="3668278" cy="859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椭圆 88"/>
          <p:cNvSpPr/>
          <p:nvPr/>
        </p:nvSpPr>
        <p:spPr>
          <a:xfrm>
            <a:off x="5295666" y="2084255"/>
            <a:ext cx="7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5298166" y="1773017"/>
            <a:ext cx="7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/>
          <p:cNvSpPr/>
          <p:nvPr/>
        </p:nvSpPr>
        <p:spPr>
          <a:xfrm>
            <a:off x="5285676" y="1444682"/>
            <a:ext cx="7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文本框 91"/>
          <p:cNvSpPr txBox="1"/>
          <p:nvPr/>
        </p:nvSpPr>
        <p:spPr>
          <a:xfrm>
            <a:off x="5467522" y="1056730"/>
            <a:ext cx="191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China Telecom</a:t>
            </a:r>
            <a:endParaRPr lang="zh-CN" altLang="en-US" dirty="0"/>
          </a:p>
        </p:txBody>
      </p:sp>
      <p:sp>
        <p:nvSpPr>
          <p:cNvPr id="93" name="文本框 92"/>
          <p:cNvSpPr txBox="1"/>
          <p:nvPr/>
        </p:nvSpPr>
        <p:spPr>
          <a:xfrm>
            <a:off x="5454082" y="1685611"/>
            <a:ext cx="191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China Unicom</a:t>
            </a:r>
            <a:endParaRPr lang="zh-CN" altLang="en-US" dirty="0"/>
          </a:p>
        </p:txBody>
      </p:sp>
      <p:sp>
        <p:nvSpPr>
          <p:cNvPr id="94" name="文本框 93"/>
          <p:cNvSpPr txBox="1"/>
          <p:nvPr/>
        </p:nvSpPr>
        <p:spPr>
          <a:xfrm>
            <a:off x="5558866" y="2406561"/>
            <a:ext cx="191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China Mobile</a:t>
            </a:r>
            <a:endParaRPr lang="zh-CN" altLang="en-US" dirty="0"/>
          </a:p>
        </p:txBody>
      </p:sp>
      <p:sp>
        <p:nvSpPr>
          <p:cNvPr id="96" name="矩形 95"/>
          <p:cNvSpPr/>
          <p:nvPr/>
        </p:nvSpPr>
        <p:spPr>
          <a:xfrm>
            <a:off x="5941200" y="6213433"/>
            <a:ext cx="764824" cy="5995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VM</a:t>
            </a:r>
            <a:endParaRPr lang="zh-CN" altLang="en-US" dirty="0"/>
          </a:p>
        </p:txBody>
      </p:sp>
      <p:cxnSp>
        <p:nvCxnSpPr>
          <p:cNvPr id="97" name="直接连接符 96"/>
          <p:cNvCxnSpPr>
            <a:stCxn id="49" idx="0"/>
          </p:cNvCxnSpPr>
          <p:nvPr/>
        </p:nvCxnSpPr>
        <p:spPr>
          <a:xfrm>
            <a:off x="3896187" y="6493235"/>
            <a:ext cx="2055867" cy="319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>
            <a:stCxn id="49" idx="0"/>
          </p:cNvCxnSpPr>
          <p:nvPr/>
        </p:nvCxnSpPr>
        <p:spPr>
          <a:xfrm flipV="1">
            <a:off x="3896187" y="6240905"/>
            <a:ext cx="2055867" cy="252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文本框 98"/>
          <p:cNvSpPr txBox="1"/>
          <p:nvPr/>
        </p:nvSpPr>
        <p:spPr>
          <a:xfrm>
            <a:off x="6985415" y="3499738"/>
            <a:ext cx="5141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VM accesses Internet: VMIP -&gt; FIP -&gt; EIP</a:t>
            </a:r>
          </a:p>
          <a:p>
            <a:endParaRPr lang="en-US" altLang="zh-CN" dirty="0"/>
          </a:p>
          <a:p>
            <a:r>
              <a:rPr lang="en-US" altLang="zh-CN" dirty="0" smtClean="0"/>
              <a:t>Internet Client accesses VM: EIP -&gt; FIP -&gt; VMIP</a:t>
            </a:r>
            <a:endParaRPr lang="zh-CN" altLang="en-US" dirty="0"/>
          </a:p>
        </p:txBody>
      </p:sp>
      <p:cxnSp>
        <p:nvCxnSpPr>
          <p:cNvPr id="100" name="直接连接符 99"/>
          <p:cNvCxnSpPr>
            <a:stCxn id="40" idx="3"/>
          </p:cNvCxnSpPr>
          <p:nvPr/>
        </p:nvCxnSpPr>
        <p:spPr>
          <a:xfrm flipV="1">
            <a:off x="2098629" y="5508538"/>
            <a:ext cx="157133" cy="390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2098629" y="5898637"/>
            <a:ext cx="165841" cy="359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矩形 102"/>
          <p:cNvSpPr/>
          <p:nvPr/>
        </p:nvSpPr>
        <p:spPr>
          <a:xfrm>
            <a:off x="4695372" y="5481058"/>
            <a:ext cx="794951" cy="7716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/>
              <a:t>NAT Gateway</a:t>
            </a:r>
          </a:p>
          <a:p>
            <a:pPr algn="ctr"/>
            <a:r>
              <a:rPr lang="en-US" altLang="zh-CN" sz="1200" dirty="0" smtClean="0"/>
              <a:t>Slave</a:t>
            </a:r>
          </a:p>
          <a:p>
            <a:pPr algn="ctr"/>
            <a:r>
              <a:rPr lang="en-US" altLang="zh-CN" sz="1200" dirty="0" smtClean="0"/>
              <a:t>VM</a:t>
            </a:r>
            <a:endParaRPr lang="zh-CN" altLang="en-US" sz="1200" dirty="0"/>
          </a:p>
        </p:txBody>
      </p:sp>
      <p:cxnSp>
        <p:nvCxnSpPr>
          <p:cNvPr id="105" name="直接连接符 104"/>
          <p:cNvCxnSpPr>
            <a:stCxn id="52" idx="3"/>
          </p:cNvCxnSpPr>
          <p:nvPr/>
        </p:nvCxnSpPr>
        <p:spPr>
          <a:xfrm flipV="1">
            <a:off x="4439589" y="5459521"/>
            <a:ext cx="255783" cy="396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52" idx="3"/>
          </p:cNvCxnSpPr>
          <p:nvPr/>
        </p:nvCxnSpPr>
        <p:spPr>
          <a:xfrm>
            <a:off x="4439589" y="5856167"/>
            <a:ext cx="255783" cy="396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椭圆 111"/>
          <p:cNvSpPr/>
          <p:nvPr/>
        </p:nvSpPr>
        <p:spPr>
          <a:xfrm>
            <a:off x="3113264" y="486609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/>
          <p:cNvSpPr/>
          <p:nvPr/>
        </p:nvSpPr>
        <p:spPr>
          <a:xfrm>
            <a:off x="3940222" y="4838617"/>
            <a:ext cx="374539" cy="5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0890" y="296496"/>
            <a:ext cx="9257017" cy="978729"/>
          </a:xfrm>
        </p:spPr>
        <p:txBody>
          <a:bodyPr/>
          <a:lstStyle/>
          <a:p>
            <a:r>
              <a:rPr lang="en-US" altLang="zh-CN" dirty="0" smtClean="0"/>
              <a:t>Features of Inspur NAT Gateway/EIP Cluster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smtClean="0">
                <a:ea typeface="Noto Sans S Chinese Black" panose="020B0A00000000000000"/>
              </a:rPr>
              <a:t>5</a:t>
            </a:r>
            <a:endParaRPr lang="zh-CN" altLang="en-US" sz="4800" dirty="0">
              <a:ea typeface="Noto Sans S Chinese Black" panose="020B0A0000000000000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98500" y="1181100"/>
            <a:ext cx="1076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1:1 NAT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N</a:t>
            </a:r>
            <a:r>
              <a:rPr lang="en-US" altLang="zh-CN" sz="2400" dirty="0" smtClean="0"/>
              <a:t>:1 SNAT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N:1 DNAT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err="1" smtClean="0"/>
              <a:t>QoS</a:t>
            </a:r>
            <a:r>
              <a:rPr lang="en-US" altLang="zh-CN" sz="2400" dirty="0" smtClean="0"/>
              <a:t> per EIP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Shared </a:t>
            </a:r>
            <a:r>
              <a:rPr lang="en-US" altLang="zh-CN" sz="2400" dirty="0" err="1" smtClean="0"/>
              <a:t>Qos</a:t>
            </a:r>
            <a:r>
              <a:rPr lang="en-US" altLang="zh-CN" sz="2400" dirty="0" smtClean="0"/>
              <a:t> For Multiple EIPs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HA: master slave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Hairpin support for EIP to EIP traffic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Unified CLI for NAT, SNAT, DNAT, </a:t>
            </a:r>
            <a:r>
              <a:rPr lang="en-US" altLang="zh-CN" sz="2400" dirty="0" err="1" smtClean="0"/>
              <a:t>Qos</a:t>
            </a:r>
            <a:r>
              <a:rPr lang="en-US" altLang="zh-CN" sz="2400" dirty="0" smtClean="0"/>
              <a:t>, </a:t>
            </a:r>
            <a:r>
              <a:rPr lang="en-US" altLang="zh-CN" sz="2400" dirty="0" err="1" smtClean="0"/>
              <a:t>SQoS</a:t>
            </a:r>
            <a:r>
              <a:rPr lang="en-US" altLang="zh-CN" sz="2400" dirty="0" smtClean="0"/>
              <a:t>, traffic statistics and monitoring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29740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12800" y="1640114"/>
            <a:ext cx="1785257" cy="1770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dirty="0" smtClean="0"/>
              <a:t>compute 1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Hairpin traffic issue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smtClean="0"/>
              <a:t>6</a:t>
            </a:r>
            <a:endParaRPr lang="zh-CN" altLang="en-US" sz="48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72457" y="1872343"/>
            <a:ext cx="914400" cy="8563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VM1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504414" y="1901022"/>
            <a:ext cx="1117600" cy="7716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NAT Gateway</a:t>
            </a:r>
          </a:p>
          <a:p>
            <a:pPr algn="ctr"/>
            <a:r>
              <a:rPr lang="en-US" altLang="zh-CN" dirty="0" smtClean="0"/>
              <a:t>master</a:t>
            </a:r>
            <a:endParaRPr lang="zh-CN" altLang="en-US" dirty="0"/>
          </a:p>
        </p:txBody>
      </p:sp>
      <p:cxnSp>
        <p:nvCxnSpPr>
          <p:cNvPr id="12" name="直接连接符 11"/>
          <p:cNvCxnSpPr>
            <a:stCxn id="5" idx="3"/>
            <a:endCxn id="39" idx="1"/>
          </p:cNvCxnSpPr>
          <p:nvPr/>
        </p:nvCxnSpPr>
        <p:spPr>
          <a:xfrm flipV="1">
            <a:off x="1886857" y="2294833"/>
            <a:ext cx="1526465" cy="5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16359" r="14135" b="16755"/>
          <a:stretch/>
        </p:blipFill>
        <p:spPr>
          <a:xfrm>
            <a:off x="7234667" y="1932303"/>
            <a:ext cx="1020135" cy="724370"/>
          </a:xfrm>
          <a:prstGeom prst="rect">
            <a:avLst/>
          </a:prstGeom>
        </p:spPr>
      </p:pic>
      <p:sp>
        <p:nvSpPr>
          <p:cNvPr id="15" name="云形 14"/>
          <p:cNvSpPr/>
          <p:nvPr/>
        </p:nvSpPr>
        <p:spPr>
          <a:xfrm>
            <a:off x="10105680" y="2065888"/>
            <a:ext cx="1902208" cy="457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Internet</a:t>
            </a:r>
            <a:endParaRPr lang="zh-CN" altLang="en-US" dirty="0"/>
          </a:p>
        </p:txBody>
      </p:sp>
      <p:pic>
        <p:nvPicPr>
          <p:cNvPr id="16" name="Picture 6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92" y="2108731"/>
            <a:ext cx="624179" cy="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直接连接符 21"/>
          <p:cNvCxnSpPr>
            <a:stCxn id="14" idx="3"/>
            <a:endCxn id="16" idx="1"/>
          </p:cNvCxnSpPr>
          <p:nvPr/>
        </p:nvCxnSpPr>
        <p:spPr>
          <a:xfrm flipV="1">
            <a:off x="8254802" y="2293425"/>
            <a:ext cx="627790" cy="1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16" idx="3"/>
            <a:endCxn id="15" idx="2"/>
          </p:cNvCxnSpPr>
          <p:nvPr/>
        </p:nvCxnSpPr>
        <p:spPr>
          <a:xfrm>
            <a:off x="9506771" y="2293425"/>
            <a:ext cx="604809" cy="1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845280" y="4310856"/>
            <a:ext cx="1785257" cy="1770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dirty="0" smtClean="0"/>
              <a:t>compute 2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004937" y="4543085"/>
            <a:ext cx="914400" cy="8563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VM2</a:t>
            </a:r>
            <a:endParaRPr lang="zh-CN" altLang="en-US" dirty="0"/>
          </a:p>
        </p:txBody>
      </p:sp>
      <p:cxnSp>
        <p:nvCxnSpPr>
          <p:cNvPr id="34" name="肘形连接符 33"/>
          <p:cNvCxnSpPr>
            <a:stCxn id="26" idx="3"/>
            <a:endCxn id="39" idx="2"/>
          </p:cNvCxnSpPr>
          <p:nvPr/>
        </p:nvCxnSpPr>
        <p:spPr>
          <a:xfrm flipV="1">
            <a:off x="1919337" y="2746318"/>
            <a:ext cx="1825455" cy="22249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圆角矩形标注 37"/>
          <p:cNvSpPr/>
          <p:nvPr/>
        </p:nvSpPr>
        <p:spPr>
          <a:xfrm>
            <a:off x="7234666" y="3092714"/>
            <a:ext cx="4412685" cy="2988886"/>
          </a:xfrm>
          <a:prstGeom prst="wedgeRoundRectCallout">
            <a:avLst>
              <a:gd name="adj1" fmla="val -4908"/>
              <a:gd name="adj2" fmla="val -6871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When the packet arrives at this router: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source IP: EIP1: 10.110.61.5</a:t>
            </a:r>
          </a:p>
          <a:p>
            <a:r>
              <a:rPr lang="en-US" altLang="zh-CN" dirty="0" smtClean="0">
                <a:solidFill>
                  <a:schemeClr val="tx1"/>
                </a:solidFill>
              </a:rPr>
              <a:t>destination IP: EIP2: 10.110.61.10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sip and dip are in the same subnet, so this route can’t route it into its ingress interface.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The result is EIP2 is unreachable.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322" y="1843348"/>
            <a:ext cx="662940" cy="902970"/>
          </a:xfrm>
          <a:prstGeom prst="rect">
            <a:avLst/>
          </a:prstGeom>
        </p:spPr>
      </p:pic>
      <p:cxnSp>
        <p:nvCxnSpPr>
          <p:cNvPr id="42" name="直接连接符 41"/>
          <p:cNvCxnSpPr>
            <a:stCxn id="39" idx="3"/>
            <a:endCxn id="10" idx="1"/>
          </p:cNvCxnSpPr>
          <p:nvPr/>
        </p:nvCxnSpPr>
        <p:spPr>
          <a:xfrm flipV="1">
            <a:off x="4076262" y="2286866"/>
            <a:ext cx="428152" cy="7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肘形连接符 45"/>
          <p:cNvCxnSpPr>
            <a:stCxn id="10" idx="0"/>
            <a:endCxn id="39" idx="0"/>
          </p:cNvCxnSpPr>
          <p:nvPr/>
        </p:nvCxnSpPr>
        <p:spPr>
          <a:xfrm rot="16200000" flipV="1">
            <a:off x="4375166" y="1212974"/>
            <a:ext cx="57674" cy="1318422"/>
          </a:xfrm>
          <a:prstGeom prst="bentConnector3">
            <a:avLst>
              <a:gd name="adj1" fmla="val 4963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肘形连接符 47"/>
          <p:cNvCxnSpPr/>
          <p:nvPr/>
        </p:nvCxnSpPr>
        <p:spPr>
          <a:xfrm rot="5400000" flipH="1" flipV="1">
            <a:off x="5850068" y="701524"/>
            <a:ext cx="89645" cy="3999943"/>
          </a:xfrm>
          <a:prstGeom prst="bentConnector3">
            <a:avLst>
              <a:gd name="adj1" fmla="val -28545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849183" y="3377471"/>
            <a:ext cx="259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VMIP1: 192.168.254.10</a:t>
            </a:r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868207" y="3603361"/>
            <a:ext cx="257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FIP1</a:t>
            </a:r>
            <a:r>
              <a:rPr lang="en-US" altLang="zh-CN" dirty="0"/>
              <a:t>: </a:t>
            </a:r>
            <a:r>
              <a:rPr lang="en-US" altLang="zh-CN" dirty="0" smtClean="0"/>
              <a:t>  172.16.33.5</a:t>
            </a:r>
            <a:endParaRPr lang="en-US" altLang="zh-CN" dirty="0"/>
          </a:p>
        </p:txBody>
      </p:sp>
      <p:sp>
        <p:nvSpPr>
          <p:cNvPr id="53" name="文本框 52"/>
          <p:cNvSpPr txBox="1"/>
          <p:nvPr/>
        </p:nvSpPr>
        <p:spPr>
          <a:xfrm>
            <a:off x="860163" y="3805629"/>
            <a:ext cx="220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</a:t>
            </a:r>
            <a:r>
              <a:rPr lang="en-US" altLang="zh-CN" dirty="0" smtClean="0"/>
              <a:t>IP1</a:t>
            </a:r>
            <a:r>
              <a:rPr lang="en-US" altLang="zh-CN" dirty="0"/>
              <a:t>: </a:t>
            </a:r>
            <a:r>
              <a:rPr lang="en-US" altLang="zh-CN" dirty="0" smtClean="0"/>
              <a:t>  10.110.61.5</a:t>
            </a:r>
            <a:endParaRPr lang="en-US" altLang="zh-CN" dirty="0"/>
          </a:p>
        </p:txBody>
      </p:sp>
      <p:sp>
        <p:nvSpPr>
          <p:cNvPr id="54" name="文本框 53"/>
          <p:cNvSpPr txBox="1"/>
          <p:nvPr/>
        </p:nvSpPr>
        <p:spPr>
          <a:xfrm>
            <a:off x="753327" y="6064253"/>
            <a:ext cx="259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VMIP2: 192.168.254.12</a:t>
            </a:r>
            <a:endParaRPr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773075" y="6297704"/>
            <a:ext cx="263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FIP2: 172.16.33.10</a:t>
            </a:r>
            <a:endParaRPr lang="en-US" altLang="zh-CN" dirty="0"/>
          </a:p>
        </p:txBody>
      </p:sp>
      <p:sp>
        <p:nvSpPr>
          <p:cNvPr id="56" name="文本框 55"/>
          <p:cNvSpPr txBox="1"/>
          <p:nvPr/>
        </p:nvSpPr>
        <p:spPr>
          <a:xfrm>
            <a:off x="763474" y="6511609"/>
            <a:ext cx="220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EIP2: 10.110.61.10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165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/>
        </p:nvSpPr>
        <p:spPr>
          <a:xfrm>
            <a:off x="5632961" y="2821011"/>
            <a:ext cx="6033826" cy="2266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/>
              <a:t>NAT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812800" y="1640114"/>
            <a:ext cx="1785257" cy="1770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dirty="0" smtClean="0"/>
              <a:t>compute 1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Solution to Hairpin traffic issue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smtClean="0"/>
              <a:t>7</a:t>
            </a:r>
            <a:endParaRPr lang="zh-CN" altLang="en-US" sz="48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72457" y="1872343"/>
            <a:ext cx="914400" cy="8563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VM1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49183" y="3377471"/>
            <a:ext cx="259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VMIP1: 192.168.254.10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68207" y="3603361"/>
            <a:ext cx="257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FIP1</a:t>
            </a:r>
            <a:r>
              <a:rPr lang="en-US" altLang="zh-CN" dirty="0"/>
              <a:t>: </a:t>
            </a:r>
            <a:r>
              <a:rPr lang="en-US" altLang="zh-CN" dirty="0" smtClean="0"/>
              <a:t>  172.16.33.5</a:t>
            </a:r>
            <a:endParaRPr lang="en-US" altLang="zh-CN" dirty="0"/>
          </a:p>
        </p:txBody>
      </p:sp>
      <p:sp>
        <p:nvSpPr>
          <p:cNvPr id="10" name="矩形 9"/>
          <p:cNvSpPr/>
          <p:nvPr/>
        </p:nvSpPr>
        <p:spPr>
          <a:xfrm>
            <a:off x="4504414" y="1901022"/>
            <a:ext cx="1117600" cy="7716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NAT Gateway</a:t>
            </a:r>
          </a:p>
          <a:p>
            <a:pPr algn="ctr"/>
            <a:r>
              <a:rPr lang="en-US" altLang="zh-CN" dirty="0" smtClean="0"/>
              <a:t>master</a:t>
            </a:r>
            <a:endParaRPr lang="zh-CN" altLang="en-US" dirty="0"/>
          </a:p>
        </p:txBody>
      </p:sp>
      <p:cxnSp>
        <p:nvCxnSpPr>
          <p:cNvPr id="12" name="直接连接符 11"/>
          <p:cNvCxnSpPr>
            <a:stCxn id="5" idx="3"/>
            <a:endCxn id="39" idx="1"/>
          </p:cNvCxnSpPr>
          <p:nvPr/>
        </p:nvCxnSpPr>
        <p:spPr>
          <a:xfrm flipV="1">
            <a:off x="1886857" y="2294833"/>
            <a:ext cx="1526465" cy="5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845280" y="4310856"/>
            <a:ext cx="1785257" cy="1770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dirty="0" smtClean="0"/>
              <a:t>compute 2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004937" y="4543085"/>
            <a:ext cx="914400" cy="8563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VM2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897705" y="6048211"/>
            <a:ext cx="259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VMIP2: 192.168.254.12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917453" y="6281662"/>
            <a:ext cx="263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FIP2: 172.16.33.10</a:t>
            </a:r>
            <a:endParaRPr lang="en-US" altLang="zh-CN" dirty="0"/>
          </a:p>
        </p:txBody>
      </p:sp>
      <p:sp>
        <p:nvSpPr>
          <p:cNvPr id="30" name="文本框 29"/>
          <p:cNvSpPr txBox="1"/>
          <p:nvPr/>
        </p:nvSpPr>
        <p:spPr>
          <a:xfrm>
            <a:off x="860163" y="3805629"/>
            <a:ext cx="220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</a:t>
            </a:r>
            <a:r>
              <a:rPr lang="en-US" altLang="zh-CN" dirty="0" smtClean="0"/>
              <a:t>IP1</a:t>
            </a:r>
            <a:r>
              <a:rPr lang="en-US" altLang="zh-CN" dirty="0"/>
              <a:t>: </a:t>
            </a:r>
            <a:r>
              <a:rPr lang="en-US" altLang="zh-CN" dirty="0" smtClean="0"/>
              <a:t>  10.110.61.5</a:t>
            </a:r>
            <a:endParaRPr lang="en-US" altLang="zh-CN" dirty="0"/>
          </a:p>
        </p:txBody>
      </p:sp>
      <p:sp>
        <p:nvSpPr>
          <p:cNvPr id="31" name="文本框 30"/>
          <p:cNvSpPr txBox="1"/>
          <p:nvPr/>
        </p:nvSpPr>
        <p:spPr>
          <a:xfrm>
            <a:off x="907852" y="6495567"/>
            <a:ext cx="220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EIP2: 10.110.61.10</a:t>
            </a:r>
            <a:endParaRPr lang="en-US" altLang="zh-CN" dirty="0"/>
          </a:p>
        </p:txBody>
      </p:sp>
      <p:cxnSp>
        <p:nvCxnSpPr>
          <p:cNvPr id="34" name="肘形连接符 33"/>
          <p:cNvCxnSpPr>
            <a:stCxn id="26" idx="3"/>
            <a:endCxn id="39" idx="2"/>
          </p:cNvCxnSpPr>
          <p:nvPr/>
        </p:nvCxnSpPr>
        <p:spPr>
          <a:xfrm flipV="1">
            <a:off x="1919337" y="2746318"/>
            <a:ext cx="1825455" cy="22249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322" y="1843348"/>
            <a:ext cx="662940" cy="902970"/>
          </a:xfrm>
          <a:prstGeom prst="rect">
            <a:avLst/>
          </a:prstGeom>
        </p:spPr>
      </p:pic>
      <p:cxnSp>
        <p:nvCxnSpPr>
          <p:cNvPr id="42" name="直接连接符 41"/>
          <p:cNvCxnSpPr>
            <a:stCxn id="39" idx="3"/>
            <a:endCxn id="10" idx="1"/>
          </p:cNvCxnSpPr>
          <p:nvPr/>
        </p:nvCxnSpPr>
        <p:spPr>
          <a:xfrm flipV="1">
            <a:off x="4076262" y="2286866"/>
            <a:ext cx="428152" cy="7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肘形连接符 45"/>
          <p:cNvCxnSpPr>
            <a:stCxn id="10" idx="0"/>
            <a:endCxn id="39" idx="0"/>
          </p:cNvCxnSpPr>
          <p:nvPr/>
        </p:nvCxnSpPr>
        <p:spPr>
          <a:xfrm rot="16200000" flipV="1">
            <a:off x="4375166" y="1212974"/>
            <a:ext cx="57674" cy="1318422"/>
          </a:xfrm>
          <a:prstGeom prst="bentConnector3">
            <a:avLst>
              <a:gd name="adj1" fmla="val 4963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6919406" y="2279178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29" name="椭圆 28"/>
          <p:cNvSpPr/>
          <p:nvPr/>
        </p:nvSpPr>
        <p:spPr>
          <a:xfrm>
            <a:off x="1318835" y="1872343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178713" y="2251381"/>
            <a:ext cx="432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SIP: 192.168.254.10, DIP: 10.110.61.10</a:t>
            </a:r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3739872" y="2294833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6935327" y="3045734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7194634" y="3045233"/>
            <a:ext cx="432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SIP: </a:t>
            </a:r>
            <a:r>
              <a:rPr lang="en-US" altLang="zh-CN" dirty="0"/>
              <a:t>172.16.33.5</a:t>
            </a:r>
            <a:r>
              <a:rPr lang="en-US" altLang="zh-CN" dirty="0" smtClean="0"/>
              <a:t>,       DIP: 10.110.61.10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779220" y="2023788"/>
            <a:ext cx="34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VMIP1                  EIP2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7795140" y="2844936"/>
            <a:ext cx="34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FIP1                  EIP2</a:t>
            </a:r>
            <a:endParaRPr lang="zh-CN" altLang="en-US" dirty="0"/>
          </a:p>
        </p:txBody>
      </p:sp>
      <p:sp>
        <p:nvSpPr>
          <p:cNvPr id="41" name="椭圆 40"/>
          <p:cNvSpPr/>
          <p:nvPr/>
        </p:nvSpPr>
        <p:spPr>
          <a:xfrm>
            <a:off x="6937599" y="3812283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43" name="文本框 42"/>
          <p:cNvSpPr txBox="1"/>
          <p:nvPr/>
        </p:nvSpPr>
        <p:spPr>
          <a:xfrm>
            <a:off x="7224202" y="3811782"/>
            <a:ext cx="432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SIP: </a:t>
            </a:r>
            <a:r>
              <a:rPr lang="en-US" altLang="zh-CN" dirty="0"/>
              <a:t>10.110.61.5</a:t>
            </a:r>
            <a:r>
              <a:rPr lang="en-US" altLang="zh-CN" dirty="0" smtClean="0"/>
              <a:t>,       DIP: 10.110.61.10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7824708" y="3611485"/>
            <a:ext cx="34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EIP1                  EIP2</a:t>
            </a:r>
            <a:endParaRPr lang="zh-CN" altLang="en-US" dirty="0"/>
          </a:p>
        </p:txBody>
      </p:sp>
      <p:sp>
        <p:nvSpPr>
          <p:cNvPr id="45" name="椭圆 44"/>
          <p:cNvSpPr/>
          <p:nvPr/>
        </p:nvSpPr>
        <p:spPr>
          <a:xfrm>
            <a:off x="4907403" y="2049227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47" name="椭圆 46"/>
          <p:cNvSpPr/>
          <p:nvPr/>
        </p:nvSpPr>
        <p:spPr>
          <a:xfrm>
            <a:off x="5346358" y="2045721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9" name="椭圆 48"/>
          <p:cNvSpPr/>
          <p:nvPr/>
        </p:nvSpPr>
        <p:spPr>
          <a:xfrm>
            <a:off x="6939871" y="4633427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7267418" y="4619278"/>
            <a:ext cx="432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SIP: </a:t>
            </a:r>
            <a:r>
              <a:rPr lang="en-US" altLang="zh-CN" dirty="0"/>
              <a:t>10.110.61.5</a:t>
            </a:r>
            <a:r>
              <a:rPr lang="en-US" altLang="zh-CN" dirty="0" smtClean="0"/>
              <a:t>,      DIP: </a:t>
            </a:r>
            <a:r>
              <a:rPr lang="en-US" altLang="zh-CN" dirty="0"/>
              <a:t>172.16.33.10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7867924" y="4418981"/>
            <a:ext cx="34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EIP1                  FIP2</a:t>
            </a:r>
            <a:endParaRPr lang="zh-CN" altLang="en-US" dirty="0"/>
          </a:p>
        </p:txBody>
      </p:sp>
      <p:sp>
        <p:nvSpPr>
          <p:cNvPr id="52" name="椭圆 51"/>
          <p:cNvSpPr/>
          <p:nvPr/>
        </p:nvSpPr>
        <p:spPr>
          <a:xfrm>
            <a:off x="6942143" y="5359036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7283338" y="5358535"/>
            <a:ext cx="456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SIP: </a:t>
            </a:r>
            <a:r>
              <a:rPr lang="en-US" altLang="zh-CN" dirty="0"/>
              <a:t>10.110.61.5</a:t>
            </a:r>
            <a:r>
              <a:rPr lang="en-US" altLang="zh-CN" dirty="0" smtClean="0"/>
              <a:t>,      DIP:</a:t>
            </a:r>
            <a:r>
              <a:rPr lang="en-US" altLang="zh-CN" dirty="0"/>
              <a:t> 192.168.254.12</a:t>
            </a:r>
            <a:endParaRPr lang="zh-CN" altLang="en-US" dirty="0"/>
          </a:p>
        </p:txBody>
      </p:sp>
      <p:sp>
        <p:nvSpPr>
          <p:cNvPr id="54" name="文本框 53"/>
          <p:cNvSpPr txBox="1"/>
          <p:nvPr/>
        </p:nvSpPr>
        <p:spPr>
          <a:xfrm>
            <a:off x="7883844" y="5158238"/>
            <a:ext cx="340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EIP1                  VMIP2</a:t>
            </a:r>
            <a:endParaRPr lang="zh-CN" altLang="en-US" dirty="0"/>
          </a:p>
        </p:txBody>
      </p:sp>
      <p:sp>
        <p:nvSpPr>
          <p:cNvPr id="55" name="椭圆 54"/>
          <p:cNvSpPr/>
          <p:nvPr/>
        </p:nvSpPr>
        <p:spPr>
          <a:xfrm>
            <a:off x="3744792" y="1975762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cxnSp>
        <p:nvCxnSpPr>
          <p:cNvPr id="18" name="直接箭头连接符 17"/>
          <p:cNvCxnSpPr>
            <a:stCxn id="6" idx="4"/>
            <a:endCxn id="33" idx="0"/>
          </p:cNvCxnSpPr>
          <p:nvPr/>
        </p:nvCxnSpPr>
        <p:spPr>
          <a:xfrm>
            <a:off x="7062708" y="2576329"/>
            <a:ext cx="15921" cy="4694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33" idx="4"/>
            <a:endCxn id="41" idx="0"/>
          </p:cNvCxnSpPr>
          <p:nvPr/>
        </p:nvCxnSpPr>
        <p:spPr>
          <a:xfrm>
            <a:off x="7078629" y="3342885"/>
            <a:ext cx="2272" cy="4693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41" idx="4"/>
            <a:endCxn id="49" idx="0"/>
          </p:cNvCxnSpPr>
          <p:nvPr/>
        </p:nvCxnSpPr>
        <p:spPr>
          <a:xfrm>
            <a:off x="7080901" y="4109434"/>
            <a:ext cx="2272" cy="523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stCxn id="49" idx="4"/>
            <a:endCxn id="52" idx="0"/>
          </p:cNvCxnSpPr>
          <p:nvPr/>
        </p:nvCxnSpPr>
        <p:spPr>
          <a:xfrm>
            <a:off x="7083173" y="4930578"/>
            <a:ext cx="2272" cy="4284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椭圆 57"/>
          <p:cNvSpPr/>
          <p:nvPr/>
        </p:nvSpPr>
        <p:spPr>
          <a:xfrm>
            <a:off x="1286161" y="4560029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</a:t>
            </a:r>
            <a:endParaRPr lang="zh-CN" altLang="en-US" dirty="0"/>
          </a:p>
        </p:txBody>
      </p:sp>
      <p:sp>
        <p:nvSpPr>
          <p:cNvPr id="60" name="椭圆 59"/>
          <p:cNvSpPr/>
          <p:nvPr/>
        </p:nvSpPr>
        <p:spPr>
          <a:xfrm>
            <a:off x="2302355" y="2144024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1" name="椭圆 60"/>
          <p:cNvSpPr/>
          <p:nvPr/>
        </p:nvSpPr>
        <p:spPr>
          <a:xfrm>
            <a:off x="2318936" y="4790237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62" name="椭圆 61"/>
          <p:cNvSpPr/>
          <p:nvPr/>
        </p:nvSpPr>
        <p:spPr>
          <a:xfrm>
            <a:off x="4461456" y="2042777"/>
            <a:ext cx="286603" cy="2971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cxnSp>
        <p:nvCxnSpPr>
          <p:cNvPr id="64" name="直接箭头连接符 63"/>
          <p:cNvCxnSpPr>
            <a:stCxn id="62" idx="6"/>
            <a:endCxn id="45" idx="2"/>
          </p:cNvCxnSpPr>
          <p:nvPr/>
        </p:nvCxnSpPr>
        <p:spPr>
          <a:xfrm>
            <a:off x="4748059" y="2191353"/>
            <a:ext cx="159344" cy="6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>
            <a:stCxn id="45" idx="6"/>
            <a:endCxn id="47" idx="2"/>
          </p:cNvCxnSpPr>
          <p:nvPr/>
        </p:nvCxnSpPr>
        <p:spPr>
          <a:xfrm flipV="1">
            <a:off x="5194006" y="2194297"/>
            <a:ext cx="152352" cy="3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9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Hairpin traffic solution demo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smtClean="0"/>
              <a:t>8</a:t>
            </a:r>
            <a:endParaRPr lang="zh-CN" altLang="en-US" sz="48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" name="2019-12-04 09-48-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1874" y="1187114"/>
            <a:ext cx="9745435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srRTcE_EEmX0HYUaSG_.w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+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66582</TotalTime>
  <Words>772</Words>
  <Application>Microsoft Office PowerPoint</Application>
  <PresentationFormat>宽屏</PresentationFormat>
  <Paragraphs>155</Paragraphs>
  <Slides>13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Noto Sans S Chinese Black</vt:lpstr>
      <vt:lpstr>Noto Sans S Chinese Bold</vt:lpstr>
      <vt:lpstr>宋体</vt:lpstr>
      <vt:lpstr>微软雅黑</vt:lpstr>
      <vt:lpstr>Arial</vt:lpstr>
      <vt:lpstr>Calibri</vt:lpstr>
      <vt:lpstr>Wingdings</vt:lpstr>
      <vt:lpstr>1_Office 主题</vt:lpstr>
      <vt:lpstr>Using OVS to Implement High Performance NAT Gateway in Public Cloud Data Center</vt:lpstr>
      <vt:lpstr>Background</vt:lpstr>
      <vt:lpstr>Why do we choose OVS/OVS DPDK?</vt:lpstr>
      <vt:lpstr>Deployment Topology (Baremetal)</vt:lpstr>
      <vt:lpstr>Deployment Topology (VM)</vt:lpstr>
      <vt:lpstr>Features of Inspur NAT Gateway/EIP Cluster</vt:lpstr>
      <vt:lpstr>Hairpin traffic issue</vt:lpstr>
      <vt:lpstr>Solution to Hairpin traffic issue</vt:lpstr>
      <vt:lpstr>Hairpin traffic solution demo</vt:lpstr>
      <vt:lpstr>NAT gateway CLI</vt:lpstr>
      <vt:lpstr>NAT Gateway Demo</vt:lpstr>
      <vt:lpstr>Challenges</vt:lpstr>
      <vt:lpstr>PowerPoint 演示文稿</vt:lpstr>
    </vt:vector>
  </TitlesOfParts>
  <Company>浪潮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Yi Yang (杨燚)-云服务集团</dc:creator>
  <cp:lastModifiedBy>Yi Yang (杨燚)-云服务集团</cp:lastModifiedBy>
  <cp:revision>1571</cp:revision>
  <dcterms:created xsi:type="dcterms:W3CDTF">2015-02-06T03:25:55Z</dcterms:created>
  <dcterms:modified xsi:type="dcterms:W3CDTF">2019-12-11T13:45:59Z</dcterms:modified>
</cp:coreProperties>
</file>